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Default Extension="gif" ContentType="image/gif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74" r:id="rId2"/>
  </p:sldMasterIdLst>
  <p:notesMasterIdLst>
    <p:notesMasterId r:id="rId50"/>
  </p:notesMasterIdLst>
  <p:sldIdLst>
    <p:sldId id="259" r:id="rId3"/>
    <p:sldId id="257" r:id="rId4"/>
    <p:sldId id="318" r:id="rId5"/>
    <p:sldId id="320" r:id="rId6"/>
    <p:sldId id="258" r:id="rId7"/>
    <p:sldId id="335" r:id="rId8"/>
    <p:sldId id="263" r:id="rId9"/>
    <p:sldId id="346" r:id="rId10"/>
    <p:sldId id="348" r:id="rId11"/>
    <p:sldId id="347" r:id="rId12"/>
    <p:sldId id="349" r:id="rId13"/>
    <p:sldId id="350" r:id="rId14"/>
    <p:sldId id="351" r:id="rId15"/>
    <p:sldId id="352" r:id="rId16"/>
    <p:sldId id="353" r:id="rId17"/>
    <p:sldId id="361" r:id="rId18"/>
    <p:sldId id="360" r:id="rId19"/>
    <p:sldId id="362" r:id="rId20"/>
    <p:sldId id="359" r:id="rId21"/>
    <p:sldId id="376" r:id="rId22"/>
    <p:sldId id="371" r:id="rId23"/>
    <p:sldId id="372" r:id="rId24"/>
    <p:sldId id="373" r:id="rId25"/>
    <p:sldId id="374" r:id="rId26"/>
    <p:sldId id="375" r:id="rId27"/>
    <p:sldId id="366" r:id="rId28"/>
    <p:sldId id="367" r:id="rId29"/>
    <p:sldId id="368" r:id="rId30"/>
    <p:sldId id="369" r:id="rId31"/>
    <p:sldId id="363" r:id="rId32"/>
    <p:sldId id="339" r:id="rId33"/>
    <p:sldId id="343" r:id="rId34"/>
    <p:sldId id="344" r:id="rId35"/>
    <p:sldId id="342" r:id="rId36"/>
    <p:sldId id="340" r:id="rId37"/>
    <p:sldId id="341" r:id="rId38"/>
    <p:sldId id="356" r:id="rId39"/>
    <p:sldId id="357" r:id="rId40"/>
    <p:sldId id="314" r:id="rId41"/>
    <p:sldId id="311" r:id="rId42"/>
    <p:sldId id="280" r:id="rId43"/>
    <p:sldId id="358" r:id="rId44"/>
    <p:sldId id="279" r:id="rId45"/>
    <p:sldId id="312" r:id="rId46"/>
    <p:sldId id="354" r:id="rId47"/>
    <p:sldId id="355" r:id="rId48"/>
    <p:sldId id="268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1147" autoAdjust="0"/>
    <p:restoredTop sz="94660"/>
  </p:normalViewPr>
  <p:slideViewPr>
    <p:cSldViewPr snapToGrid="0">
      <p:cViewPr varScale="1">
        <p:scale>
          <a:sx n="56" d="100"/>
          <a:sy n="56" d="100"/>
        </p:scale>
        <p:origin x="-82" y="-95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4C4D6-7CD0-45F9-97B6-522B38F55733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CF306-D672-4945-91F3-4E3028D985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2564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4926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49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AE6C3C1F-3637-4A89-B150-AA1F9354D185}" type="slidenum">
              <a:rPr kumimoji="0" lang="uk-UA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45</a:t>
            </a:fld>
            <a:endParaRPr kumimoji="0" lang="uk-UA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263" y="746125"/>
            <a:ext cx="6624637" cy="37274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2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275" y="4722813"/>
            <a:ext cx="5408613" cy="447357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20803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1244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2607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0454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xmlns="" id="{3EBC4B6D-0FF5-4F19-B114-7CC53E34C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72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CA0B6C10-C520-42F6-8D29-2C3B1E45A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52198"/>
            <a:ext cx="10515600" cy="452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363496A-B0A9-4B48-A478-B7B4051332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6788" y="4584254"/>
            <a:ext cx="7766050" cy="4667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308EF9E-E813-4CA2-BA73-919A520826F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83126" y="5571249"/>
            <a:ext cx="1270674" cy="12706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3F13174-AA60-49F8-8D1C-2626DBCBB40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60917" y="5993476"/>
            <a:ext cx="7990667" cy="61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9675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5444A1D-85D3-448C-B8A1-CFC2C323C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D36C1FFF-71EB-4A31-A7B5-416085F4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40142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A22089-3B8D-4A5A-8BA0-9008F119F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086" r="25420"/>
          <a:stretch/>
        </p:blipFill>
        <p:spPr>
          <a:xfrm>
            <a:off x="3099222" y="0"/>
            <a:ext cx="9092778" cy="3011593"/>
          </a:xfrm>
          <a:prstGeom prst="rect">
            <a:avLst/>
          </a:prstGeom>
        </p:spPr>
      </p:pic>
      <p:sp>
        <p:nvSpPr>
          <p:cNvPr id="7" name="Title 13">
            <a:extLst>
              <a:ext uri="{FF2B5EF4-FFF2-40B4-BE49-F238E27FC236}">
                <a16:creationId xmlns:a16="http://schemas.microsoft.com/office/drawing/2014/main" xmlns="" id="{28566821-D885-4AE8-B4FB-29D416549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918"/>
            <a:ext cx="12192000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573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A22089-3B8D-4A5A-8BA0-9008F119F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086" r="25420"/>
          <a:stretch/>
        </p:blipFill>
        <p:spPr>
          <a:xfrm>
            <a:off x="3099222" y="0"/>
            <a:ext cx="9092778" cy="3011593"/>
          </a:xfrm>
          <a:prstGeom prst="rect">
            <a:avLst/>
          </a:prstGeom>
        </p:spPr>
      </p:pic>
      <p:sp>
        <p:nvSpPr>
          <p:cNvPr id="7" name="Title 13">
            <a:extLst>
              <a:ext uri="{FF2B5EF4-FFF2-40B4-BE49-F238E27FC236}">
                <a16:creationId xmlns:a16="http://schemas.microsoft.com/office/drawing/2014/main" xmlns="" id="{28566821-D885-4AE8-B4FB-29D416549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918"/>
            <a:ext cx="12192000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4A621949-7953-4DBF-B65C-D5322DF8D5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756" y="1429596"/>
            <a:ext cx="10758488" cy="517440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36074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3">
            <a:extLst>
              <a:ext uri="{FF2B5EF4-FFF2-40B4-BE49-F238E27FC236}">
                <a16:creationId xmlns:a16="http://schemas.microsoft.com/office/drawing/2014/main" xmlns="" id="{9A4BC4F0-A61A-4E04-80D8-19E97A1AB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352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8A554F7-0D56-4F44-B32D-D30A6476E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9" name="Title 13">
            <a:extLst>
              <a:ext uri="{FF2B5EF4-FFF2-40B4-BE49-F238E27FC236}">
                <a16:creationId xmlns:a16="http://schemas.microsoft.com/office/drawing/2014/main" xmlns="" id="{F3CF661C-22F0-42B2-A0DC-9040CCD78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67912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E14CAB9-B57C-4082-BAA1-265DF5B5CE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17" name="Title 13">
            <a:extLst>
              <a:ext uri="{FF2B5EF4-FFF2-40B4-BE49-F238E27FC236}">
                <a16:creationId xmlns:a16="http://schemas.microsoft.com/office/drawing/2014/main" xmlns="" id="{C66E35F1-FA40-4B0B-B1F7-D6EAB865B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9773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xmlns="" id="{30342D01-EE25-4DE1-BB9E-8BD932F13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8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DBB2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DC000C9-D253-4BD1-A656-774D759CF4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83126" y="8009"/>
            <a:ext cx="1270674" cy="12706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3F13174-AA60-49F8-8D1C-2626DBCBB40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66008" y="264420"/>
            <a:ext cx="7882952" cy="60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3913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1337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7788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7788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64BFCE-D0E9-41B6-B0CE-3A158F670D39}" type="slidenum">
              <a:rPr kumimoji="0" lang="ru-RU" altLang="uk-UA" sz="1800" b="0" i="0" u="none" strike="noStrike" kern="1200" cap="none" spc="0" normalizeH="0" baseline="0" noProof="0">
                <a:ln>
                  <a:noFill/>
                </a:ln>
                <a:solidFill>
                  <a:srgbClr val="7788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800" b="0" i="0" u="none" strike="noStrike" kern="1200" cap="none" spc="0" normalizeH="0" baseline="0" noProof="0">
              <a:ln>
                <a:noFill/>
              </a:ln>
              <a:solidFill>
                <a:srgbClr val="7788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3992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7788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7788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6554D8-2154-4FE9-A988-2A6704C65997}" type="slidenum">
              <a:rPr kumimoji="0" lang="ru-RU" altLang="uk-UA" sz="1800" b="0" i="0" u="none" strike="noStrike" kern="1200" cap="none" spc="0" normalizeH="0" baseline="0" noProof="0">
                <a:ln>
                  <a:noFill/>
                </a:ln>
                <a:solidFill>
                  <a:srgbClr val="7788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800" b="0" i="0" u="none" strike="noStrike" kern="1200" cap="none" spc="0" normalizeH="0" baseline="0" noProof="0">
              <a:ln>
                <a:noFill/>
              </a:ln>
              <a:solidFill>
                <a:srgbClr val="7788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15737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7788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7788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D214C3-F423-4438-AF30-36966F98CABD}" type="slidenum">
              <a:rPr kumimoji="0" lang="ru-RU" altLang="uk-UA" sz="1800" b="0" i="0" u="none" strike="noStrike" kern="1200" cap="none" spc="0" normalizeH="0" baseline="0" noProof="0">
                <a:ln>
                  <a:noFill/>
                </a:ln>
                <a:solidFill>
                  <a:srgbClr val="7788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uk-UA" sz="1800" b="0" i="0" u="none" strike="noStrike" kern="1200" cap="none" spc="0" normalizeH="0" baseline="0" noProof="0">
              <a:ln>
                <a:noFill/>
              </a:ln>
              <a:solidFill>
                <a:srgbClr val="7788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512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50585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57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30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86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487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922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5366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647C912-0F90-4F7B-AA53-8489384DCD41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06EA245-3561-45C2-9476-D07C7B57319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1057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4075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research/eic/index.cfm?pg=prizes_batteries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research/eic/index.cfm?pg=prizes_blockchains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ec.europa.eu/info/funding-tenders/opportunities/portal/screen/opportunities/competitive-calls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info/strategy/priorities-2019-2024/european-green-deal_en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sites/info/files/research_and_innovation/strategy_on_research_and_innovation/documents/ec_rtd_orientations-he-strategic-plan_122019.pdf" TargetMode="External"/><Relationship Id="rId2" Type="http://schemas.openxmlformats.org/officeDocument/2006/relationships/hyperlink" Target="https://ec.europa.eu/info/funding-tenders/opportunities/portal/screen/opportunities/topic-details/lc-gd-10-1-2020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c.europa.eu/info/funding-tenders/opportunities/portal/screen/opportunities/topic-details/lc-gd-10-3-2020" TargetMode="External"/><Relationship Id="rId4" Type="http://schemas.openxmlformats.org/officeDocument/2006/relationships/hyperlink" Target="https://ec.europa.eu/info/funding-tenders/opportunities/portal/screen/opportunities/topic-details/lc-gd-10-2-202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q=https://ec.europa.eu/info/funding-tenders/opportunities/portal/screen/how-to-participate/participant-register&amp;sa=D&amp;sntz=1&amp;usg=AFQjCNEnQ-AbE7KiVdty9dW36uUmfE3rYQ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growth/smes/sme-definition_en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___Microsoft_Office_Word1.docx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ma.ec/" TargetMode="Externa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l.facebook.com/l.php?u=https://cutt.ly/ChtqDvt?fbclid=IwAR1jXqCxLYrl5O2htzknWVE1e2umQ5yTdkDpNH6bQtgWo19nkjDqPrQBg_M&amp;h=AT15T0iE74xFCADvqk0p9bGMD4ob8BmjfXRPtqQDxRiphbk9Oa6fyRK-14wkR0C1ZUBdvKokX3gB6jcOxaCENdxzBjGdJhxm7DDGb2fYpDOkmHCq0hkb7hkT9X4Bh53Uwi27&amp;__tn__=-UK-R&amp;c%5b0%5d=AT06TfxnkYNlBo4HpHZRZ5kWL1lXOzkQtIfRwhNv-XGx5Nj32VP0gMjTLdoPz9Ilfq982IkQHU4VXSjzf98oGrTFA1VnU_tlAlEraJV041KZSoP_NEwRzkpSdagsihP2o3t_BthfL_FJc0lPF6zQ_dy8EaKyWIjH4qwRqQ_AthrFrb8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hyperlink" Target="https://l.facebook.com/l.php?u=https://cutt.ly/ChtqDvt?fbclid=IwAR1jXqCxLYrl5O2htzknWVE1e2umQ5yTdkDpNH6bQtgWo19nkjDqPrQBg_M&amp;h=AT15T0iE74xFCADvqk0p9bGMD4ob8BmjfXRPtqQDxRiphbk9Oa6fyRK-14wkR0C1ZUBdvKokX3gB6jcOxaCENdxzBjGdJhxm7DDGb2fYpDOkmHCq0hkb7hkT9X4Bh53Uwi27&amp;__tn__=-UK-R&amp;c%5b0%5d=AT06TfxnkYNlBo4HpHZRZ5kWL1lXOzkQtIfRwhNv-XGx5Nj32VP0gMjTLdoPz9Ilfq982IkQHU4VXSjzf98oGrTFA1VnU_tlAlEraJV041KZSoP_NEwRzkpSdagsihP2o3t_BthfL_FJc0lPF6zQ_dy8EaKyWIjH4qwRqQ_AthrFrb8" TargetMode="Externa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l.facebook.com/l.php?u=https%3A%2F%2Fcutt.ly%2F6hynvF9%3Ffbclid%3DIwAR3IZ3I8qrZj7YG4EKKzAql3hMkeHQhfKzDwlgZrE6GSjM1ticHfRM_dHoM&amp;h=AT3UdxZWjYgICT-goRFEqdMvptYTk2TuNW12n1SHnvORVTQNoATjuW7l9yQT0Cdwok6ACbZjn3BEfBcTkXx6aTQ9291QDyjmevwgHc8OWxUKE7dAWjvlLe4teB1G2X8eEQHr&amp;__tn__=-UK-R&amp;c%5b0%5d=AT06TfxnkYNlBo4HpHZRZ5kWL1lXOzkQtIfRwhNv-XGx5Nj32VP0gMjTLdoPz9Ilfq982IkQHU4VXSjzf98oGrTFA1VnU_tlAlEraJV041KZSoP_NEwRzkpSdagsihP2o3t_BthfL_FJc0lPF6zQ_dy8EaKyWIjH4qwRqQ_AthrFrb8" TargetMode="External"/><Relationship Id="rId5" Type="http://schemas.openxmlformats.org/officeDocument/2006/relationships/hyperlink" Target="https://l.facebook.com/l.php?u=https%3A%2F%2Fcutt.ly%2FRhyv0lM%3Ffbclid%3DIwAR1aD6RXE1BwNavskmTb_ZZ-K_segUUaPdYSawVjxAuaOqcgxy31Y9MlxcI&amp;h=AT2_kaUjXfHFrxfrGCs3R1ar_PBP_k86vmyonF4b8zxhAxjrcQCpP-bvUSAGlJH_H15kAmhljPkPZiDxVgO7zcXeKi1Qh6JuOxbsqC0flPAvRhS_GWMKF_-SrPuaL8Ipd8Ka&amp;__tn__=-UK-R&amp;c%5b0%5d=AT06TfxnkYNlBo4HpHZRZ5kWL1lXOzkQtIfRwhNv-XGx5Nj32VP0gMjTLdoPz9Ilfq982IkQHU4VXSjzf98oGrTFA1VnU_tlAlEraJV041KZSoP_NEwRzkpSdagsihP2o3t_BthfL_FJc0lPF6zQ_dy8EaKyWIjH4qwRqQ_AthrFrb8" TargetMode="External"/><Relationship Id="rId4" Type="http://schemas.openxmlformats.org/officeDocument/2006/relationships/hyperlink" Target="https://ec.europa.eu/esf/home.jsp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6sLKJz" TargetMode="External"/><Relationship Id="rId7" Type="http://schemas.openxmlformats.org/officeDocument/2006/relationships/hyperlink" Target="https://ec.europa.eu/digital-single-market/en/fet-proactive" TargetMode="Externa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ec.europa.eu/digital-single-market/en/fet-open" TargetMode="External"/><Relationship Id="rId5" Type="http://schemas.openxmlformats.org/officeDocument/2006/relationships/hyperlink" Target="https://bit.ly/2Ju7Fav" TargetMode="External"/><Relationship Id="rId4" Type="http://schemas.openxmlformats.org/officeDocument/2006/relationships/hyperlink" Target="https://bit.ly/3g0UR7r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okJdHl" TargetMode="Externa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7.jpeg"/><Relationship Id="rId4" Type="http://schemas.openxmlformats.org/officeDocument/2006/relationships/hyperlink" Target="https://pasific.pan.pl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eurekanetwork.org/" TargetMode="Externa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ucf.in.ua/news/05-10-2020" TargetMode="External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facebook.com/ebrdbasukraine" TargetMode="External"/><Relationship Id="rId2" Type="http://schemas.openxmlformats.org/officeDocument/2006/relationships/hyperlink" Target="https://creativeeurope.in.ua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s://eacea.ec.europa.eu/erasmus-plus/funding_en" TargetMode="External"/><Relationship Id="rId4" Type="http://schemas.openxmlformats.org/officeDocument/2006/relationships/hyperlink" Target="http://erasmusplus.org.ua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sfii.gov.ua/" TargetMode="External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tel:380445251220" TargetMode="External"/><Relationship Id="rId7" Type="http://schemas.openxmlformats.org/officeDocument/2006/relationships/image" Target="../media/image37.png"/><Relationship Id="rId2" Type="http://schemas.openxmlformats.org/officeDocument/2006/relationships/hyperlink" Target="http://www.iop.kiev.ua/~een/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mailto:een.network.ukraine@gmail.com" TargetMode="External"/><Relationship Id="rId5" Type="http://schemas.openxmlformats.org/officeDocument/2006/relationships/hyperlink" Target="mailto:fesenko@iop.kiev.ua" TargetMode="External"/><Relationship Id="rId4" Type="http://schemas.openxmlformats.org/officeDocument/2006/relationships/hyperlink" Target="tel:380445251589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2020.ncp.sme.kr.ua" TargetMode="External"/><Relationship Id="rId2" Type="http://schemas.openxmlformats.org/officeDocument/2006/relationships/hyperlink" Target="http://www.ncp-sme.kr.ua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horizon-europe-next-research-and-innovation-framework-programme_e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8600" y="5907024"/>
            <a:ext cx="11896344" cy="594360"/>
          </a:xfrm>
        </p:spPr>
        <p:txBody>
          <a:bodyPr>
            <a:noAutofit/>
          </a:bodyPr>
          <a:lstStyle/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</a:t>
            </a:r>
            <a:r>
              <a:rPr lang="uk-UA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ТЕТЯНА КОТЕНКО   - кандидат економічних наук, доцент</a:t>
            </a:r>
          </a:p>
          <a:p>
            <a:pPr algn="r"/>
            <a:r>
              <a:rPr lang="uk-UA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 НКП Горизонт 2020 за напрямком «Малі та середні підприємства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3431" y="2201138"/>
            <a:ext cx="107056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 err="1" smtClean="0">
                <a:solidFill>
                  <a:srgbClr val="FF0000"/>
                </a:solidFill>
              </a:rPr>
              <a:t>Від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результатів</a:t>
            </a:r>
            <a:r>
              <a:rPr lang="ru-RU" sz="3600" b="1" dirty="0" smtClean="0">
                <a:solidFill>
                  <a:srgbClr val="FF0000"/>
                </a:solidFill>
              </a:rPr>
              <a:t> Горизонту 2020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/>
            <a:endParaRPr lang="ru-RU" sz="3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до </a:t>
            </a:r>
            <a:r>
              <a:rPr lang="ru-RU" sz="3600" b="1" dirty="0" err="1" smtClean="0">
                <a:solidFill>
                  <a:srgbClr val="FF0000"/>
                </a:solidFill>
              </a:rPr>
              <a:t>можливостей</a:t>
            </a:r>
            <a:r>
              <a:rPr lang="ru-RU" sz="3600" b="1" dirty="0" smtClean="0">
                <a:solidFill>
                  <a:srgbClr val="FF0000"/>
                </a:solidFill>
              </a:rPr>
              <a:t> Горизонту </a:t>
            </a:r>
            <a:r>
              <a:rPr lang="ru-RU" sz="3600" b="1" dirty="0" err="1" smtClean="0">
                <a:solidFill>
                  <a:srgbClr val="FF0000"/>
                </a:solidFill>
              </a:rPr>
              <a:t>Європа</a:t>
            </a:r>
            <a:r>
              <a:rPr lang="ru-RU" sz="3600" b="1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endParaRPr lang="uk-UA" sz="3600" b="1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Oleg\Desktop\Horizon\HORIZ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390" y="134938"/>
            <a:ext cx="1816100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European Commission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7575" y="115888"/>
            <a:ext cx="2368550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11210" y="160338"/>
            <a:ext cx="23447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94539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 l="17575" t="24279" r="10895" b="14428"/>
          <a:stretch>
            <a:fillRect/>
          </a:stretch>
        </p:blipFill>
        <p:spPr bwMode="auto">
          <a:xfrm>
            <a:off x="423082" y="464024"/>
            <a:ext cx="11325871" cy="5459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 l="17463" t="24279" r="8769" b="16020"/>
          <a:stretch>
            <a:fillRect/>
          </a:stretch>
        </p:blipFill>
        <p:spPr bwMode="auto">
          <a:xfrm>
            <a:off x="914400" y="764274"/>
            <a:ext cx="10582793" cy="481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 l="17910" t="21294" r="9888" b="17413"/>
          <a:stretch>
            <a:fillRect/>
          </a:stretch>
        </p:blipFill>
        <p:spPr bwMode="auto">
          <a:xfrm>
            <a:off x="777923" y="736978"/>
            <a:ext cx="10832026" cy="517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 l="17463" t="21692" r="9664" b="16915"/>
          <a:stretch>
            <a:fillRect/>
          </a:stretch>
        </p:blipFill>
        <p:spPr bwMode="auto">
          <a:xfrm>
            <a:off x="436728" y="457200"/>
            <a:ext cx="11303861" cy="535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/>
          <a:srcRect l="17463" t="26667" r="10448" b="10647"/>
          <a:stretch>
            <a:fillRect/>
          </a:stretch>
        </p:blipFill>
        <p:spPr bwMode="auto">
          <a:xfrm>
            <a:off x="818866" y="668741"/>
            <a:ext cx="10463282" cy="511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/>
          <a:srcRect l="18358" t="25274" r="10672" b="12637"/>
          <a:stretch>
            <a:fillRect/>
          </a:stretch>
        </p:blipFill>
        <p:spPr bwMode="auto">
          <a:xfrm>
            <a:off x="723330" y="559558"/>
            <a:ext cx="10982248" cy="540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749" y="1"/>
            <a:ext cx="10113746" cy="2322094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dirty="0">
                <a:solidFill>
                  <a:srgbClr val="FF0000"/>
                </a:solidFill>
              </a:rPr>
              <a:t>EIC Horizon Prize - 2020</a:t>
            </a:r>
            <a:r>
              <a:rPr lang="ru-RU" dirty="0" smtClean="0">
                <a:solidFill>
                  <a:srgbClr val="FF0000"/>
                </a:solidFill>
              </a:rPr>
              <a:t>року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b="1" spc="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Інноваційні</a:t>
            </a:r>
            <a:r>
              <a:rPr lang="ru-RU" b="1" spc="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b="1" spc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акумулятори</a:t>
            </a:r>
            <a:r>
              <a:rPr lang="ru-RU" b="1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для </a:t>
            </a:r>
            <a:r>
              <a:rPr lang="ru-RU" b="1" spc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електричних</a:t>
            </a:r>
            <a:r>
              <a:rPr lang="ru-RU" b="1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b="1" spc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транспортних</a:t>
            </a:r>
            <a:r>
              <a:rPr lang="ru-RU" b="1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b="1" spc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засобів</a:t>
            </a:r>
            <a:r>
              <a:rPr lang="ru-RU" b="1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b="1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954" y="1833612"/>
            <a:ext cx="1117733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</a:rPr>
              <a:t>Мета конкурсу:</a:t>
            </a:r>
            <a:endParaRPr lang="ru-RU" sz="2800" b="1" dirty="0">
              <a:solidFill>
                <a:srgbClr val="FF0000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   </a:t>
            </a:r>
            <a:r>
              <a:rPr lang="ru-RU" sz="2400" dirty="0" err="1" smtClean="0">
                <a:solidFill>
                  <a:prstClr val="black"/>
                </a:solidFill>
              </a:rPr>
              <a:t>розробити</a:t>
            </a:r>
            <a:r>
              <a:rPr lang="ru-RU" sz="2400" dirty="0" smtClean="0">
                <a:solidFill>
                  <a:prstClr val="black"/>
                </a:solidFill>
              </a:rPr>
              <a:t> прототип </a:t>
            </a:r>
            <a:r>
              <a:rPr lang="ru-RU" sz="2400" dirty="0" err="1">
                <a:solidFill>
                  <a:prstClr val="black"/>
                </a:solidFill>
              </a:rPr>
              <a:t>батареї</a:t>
            </a:r>
            <a:r>
              <a:rPr lang="ru-RU" sz="2400" dirty="0">
                <a:solidFill>
                  <a:prstClr val="black"/>
                </a:solidFill>
              </a:rPr>
              <a:t> з </a:t>
            </a:r>
            <a:r>
              <a:rPr lang="ru-RU" sz="2400" dirty="0" err="1">
                <a:solidFill>
                  <a:prstClr val="black"/>
                </a:solidFill>
              </a:rPr>
              <a:t>швидкою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перезарядкою</a:t>
            </a:r>
            <a:r>
              <a:rPr lang="ru-RU" sz="2400" dirty="0">
                <a:solidFill>
                  <a:prstClr val="black"/>
                </a:solidFill>
              </a:rPr>
              <a:t> та </a:t>
            </a:r>
            <a:r>
              <a:rPr lang="ru-RU" sz="2400" dirty="0" err="1">
                <a:solidFill>
                  <a:prstClr val="black"/>
                </a:solidFill>
              </a:rPr>
              <a:t>дальністю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дії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високою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можливістю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переробки</a:t>
            </a:r>
            <a:r>
              <a:rPr lang="ru-RU" sz="2400" dirty="0">
                <a:solidFill>
                  <a:prstClr val="black"/>
                </a:solidFill>
              </a:rPr>
              <a:t> та </a:t>
            </a:r>
            <a:r>
              <a:rPr lang="ru-RU" sz="2400" dirty="0" err="1">
                <a:solidFill>
                  <a:prstClr val="black"/>
                </a:solidFill>
              </a:rPr>
              <a:t>тривалого</a:t>
            </a:r>
            <a:r>
              <a:rPr lang="ru-RU" sz="2400" dirty="0">
                <a:solidFill>
                  <a:prstClr val="black"/>
                </a:solidFill>
              </a:rPr>
              <a:t> строку </a:t>
            </a:r>
            <a:r>
              <a:rPr lang="ru-RU" sz="2400" dirty="0" err="1">
                <a:solidFill>
                  <a:prstClr val="black"/>
                </a:solidFill>
              </a:rPr>
              <a:t>експлуатації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Бюджет </a:t>
            </a:r>
            <a:r>
              <a:rPr lang="ru-RU" sz="2800" b="1" dirty="0">
                <a:solidFill>
                  <a:srgbClr val="FF0000"/>
                </a:solidFill>
              </a:rPr>
              <a:t>конкурсу: </a:t>
            </a:r>
            <a:r>
              <a:rPr lang="ru-RU" sz="2800" dirty="0">
                <a:solidFill>
                  <a:srgbClr val="FF0000"/>
                </a:solidFill>
              </a:rPr>
              <a:t>5 </a:t>
            </a:r>
            <a:r>
              <a:rPr lang="ru-RU" sz="2800" dirty="0" err="1">
                <a:solidFill>
                  <a:srgbClr val="FF0000"/>
                </a:solidFill>
              </a:rPr>
              <a:t>мільйонів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євро</a:t>
            </a:r>
            <a:endParaRPr lang="ru-RU" sz="280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dirty="0" smtClean="0">
                <a:solidFill>
                  <a:prstClr val="black"/>
                </a:solidFill>
                <a:latin typeface="Calibri"/>
              </a:rPr>
              <a:t>Відкриття конкурсу: 23 лютого 2018 року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17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грудня 2020 року – строк подачі Заявки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aseline="0" dirty="0" smtClean="0">
                <a:solidFill>
                  <a:prstClr val="black"/>
                </a:solidFill>
                <a:latin typeface="Calibri"/>
              </a:rPr>
              <a:t>4 квартал 2021 року – отримання премії</a:t>
            </a:r>
          </a:p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Конкурс </a:t>
            </a:r>
            <a:r>
              <a:rPr lang="ru-RU" sz="2400" dirty="0" err="1">
                <a:solidFill>
                  <a:prstClr val="black"/>
                </a:solidFill>
              </a:rPr>
              <a:t>відкритий</a:t>
            </a:r>
            <a:r>
              <a:rPr lang="ru-RU" sz="2400" dirty="0">
                <a:solidFill>
                  <a:prstClr val="black"/>
                </a:solidFill>
              </a:rPr>
              <a:t> для </a:t>
            </a:r>
            <a:r>
              <a:rPr lang="ru-RU" sz="2400" dirty="0" err="1">
                <a:solidFill>
                  <a:prstClr val="black"/>
                </a:solidFill>
              </a:rPr>
              <a:t>юридичних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осіб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або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групи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юридичних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осіб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створених</a:t>
            </a:r>
            <a:r>
              <a:rPr lang="ru-RU" sz="2400" dirty="0">
                <a:solidFill>
                  <a:prstClr val="black"/>
                </a:solidFill>
              </a:rPr>
              <a:t> у </a:t>
            </a:r>
            <a:r>
              <a:rPr lang="ru-RU" sz="2400" dirty="0" err="1">
                <a:solidFill>
                  <a:prstClr val="black"/>
                </a:solidFill>
              </a:rPr>
              <a:t>країнах</a:t>
            </a:r>
            <a:r>
              <a:rPr lang="ru-RU" sz="2400" dirty="0">
                <a:solidFill>
                  <a:prstClr val="black"/>
                </a:solidFill>
              </a:rPr>
              <a:t>-членах ЄС </a:t>
            </a:r>
            <a:r>
              <a:rPr lang="ru-RU" sz="2400" dirty="0" err="1">
                <a:solidFill>
                  <a:prstClr val="black"/>
                </a:solidFill>
              </a:rPr>
              <a:t>або</a:t>
            </a:r>
            <a:r>
              <a:rPr lang="ru-RU" sz="2400" dirty="0">
                <a:solidFill>
                  <a:prstClr val="black"/>
                </a:solidFill>
              </a:rPr>
              <a:t> в </a:t>
            </a:r>
            <a:r>
              <a:rPr lang="ru-RU" sz="2400" dirty="0" err="1">
                <a:solidFill>
                  <a:prstClr val="black"/>
                </a:solidFill>
              </a:rPr>
              <a:t>країнах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пов'язаних</a:t>
            </a:r>
            <a:r>
              <a:rPr lang="ru-RU" sz="2400" dirty="0">
                <a:solidFill>
                  <a:prstClr val="black"/>
                </a:solidFill>
              </a:rPr>
              <a:t> з </a:t>
            </a:r>
            <a:r>
              <a:rPr lang="ru-RU" sz="2400" dirty="0" err="1">
                <a:solidFill>
                  <a:prstClr val="black"/>
                </a:solidFill>
              </a:rPr>
              <a:t>Horizon</a:t>
            </a:r>
            <a:r>
              <a:rPr lang="ru-RU" sz="2400" dirty="0">
                <a:solidFill>
                  <a:prstClr val="black"/>
                </a:solidFill>
              </a:rPr>
              <a:t> 2020</a:t>
            </a:r>
            <a:r>
              <a:rPr lang="ru-RU" sz="2400" dirty="0" smtClean="0">
                <a:solidFill>
                  <a:prstClr val="black"/>
                </a:solidFill>
              </a:rPr>
              <a:t>.  </a:t>
            </a:r>
          </a:p>
          <a:p>
            <a:pPr lvl="0"/>
            <a:r>
              <a:rPr lang="ru-RU" sz="2400" dirty="0" err="1" smtClean="0">
                <a:solidFill>
                  <a:prstClr val="black"/>
                </a:solidFill>
              </a:rPr>
              <a:t>Обсяг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 smtClean="0">
                <a:solidFill>
                  <a:prstClr val="black"/>
                </a:solidFill>
              </a:rPr>
              <a:t>часини</a:t>
            </a:r>
            <a:r>
              <a:rPr lang="ru-RU" sz="2400" dirty="0" smtClean="0">
                <a:solidFill>
                  <a:prstClr val="black"/>
                </a:solidFill>
              </a:rPr>
              <a:t> В 150 </a:t>
            </a:r>
            <a:r>
              <a:rPr lang="ru-RU" sz="2400" dirty="0" err="1" smtClean="0">
                <a:solidFill>
                  <a:prstClr val="black"/>
                </a:solidFill>
              </a:rPr>
              <a:t>сторінок</a:t>
            </a:r>
            <a:r>
              <a:rPr lang="ru-RU" sz="2400" dirty="0" smtClean="0">
                <a:solidFill>
                  <a:prstClr val="black"/>
                </a:solidFill>
              </a:rPr>
              <a:t>.</a:t>
            </a:r>
            <a:endParaRPr lang="ru-RU" sz="24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Джерело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://ec.europa.eu/research/eic/index.cfm?pg=prizes_batteries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https://www.facebook.com/h2020.ncp.sme.kr.ua/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7424" y="6449101"/>
            <a:ext cx="2167128" cy="365125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www.ncp-sme.kr.ua</a:t>
            </a:r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874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059" y="1018195"/>
            <a:ext cx="10058400" cy="89033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/>
            </a:r>
            <a:br>
              <a:rPr lang="uk-UA" dirty="0" smtClean="0">
                <a:solidFill>
                  <a:srgbClr val="FF0000"/>
                </a:solidFill>
              </a:rPr>
            </a:br>
            <a:r>
              <a:rPr lang="uk-UA" dirty="0">
                <a:solidFill>
                  <a:srgbClr val="FF0000"/>
                </a:solidFill>
              </a:rPr>
              <a:t/>
            </a:r>
            <a:br>
              <a:rPr lang="uk-UA" dirty="0">
                <a:solidFill>
                  <a:srgbClr val="FF0000"/>
                </a:solidFill>
              </a:rPr>
            </a:br>
            <a:r>
              <a:rPr lang="uk-UA" dirty="0" smtClean="0">
                <a:solidFill>
                  <a:srgbClr val="FF0000"/>
                </a:solidFill>
              </a:rPr>
              <a:t/>
            </a:r>
            <a:br>
              <a:rPr lang="uk-UA" dirty="0" smtClean="0">
                <a:solidFill>
                  <a:srgbClr val="FF0000"/>
                </a:solidFill>
              </a:rPr>
            </a:br>
            <a:r>
              <a:rPr lang="uk-UA" dirty="0">
                <a:solidFill>
                  <a:srgbClr val="FF0000"/>
                </a:solidFill>
              </a:rPr>
              <a:t/>
            </a:r>
            <a:br>
              <a:rPr lang="uk-UA" dirty="0">
                <a:solidFill>
                  <a:srgbClr val="FF0000"/>
                </a:solidFill>
              </a:rPr>
            </a:br>
            <a:r>
              <a:rPr lang="uk-UA" dirty="0" smtClean="0">
                <a:solidFill>
                  <a:srgbClr val="FF0000"/>
                </a:solidFill>
              </a:rPr>
              <a:t/>
            </a:r>
            <a:br>
              <a:rPr lang="uk-UA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EIC </a:t>
            </a:r>
            <a:r>
              <a:rPr lang="en-US" b="1" dirty="0">
                <a:solidFill>
                  <a:srgbClr val="FF0000"/>
                </a:solidFill>
              </a:rPr>
              <a:t>Horizon Prize - 2020</a:t>
            </a:r>
            <a:r>
              <a:rPr lang="ru-RU" b="1" dirty="0" smtClean="0">
                <a:solidFill>
                  <a:srgbClr val="FF0000"/>
                </a:solidFill>
              </a:rPr>
              <a:t>року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Космічний</a:t>
            </a:r>
            <a:r>
              <a:rPr lang="ru-RU" b="1" dirty="0" smtClean="0">
                <a:solidFill>
                  <a:schemeClr val="tx1"/>
                </a:solidFill>
              </a:rPr>
              <a:t> запуск за </a:t>
            </a:r>
            <a:r>
              <a:rPr lang="ru-RU" b="1" dirty="0" err="1" smtClean="0">
                <a:solidFill>
                  <a:schemeClr val="tx1"/>
                </a:solidFill>
              </a:rPr>
              <a:t>нижчою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ціною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707" y="1656156"/>
            <a:ext cx="1096076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</a:rPr>
              <a:t>   Мета </a:t>
            </a:r>
            <a:r>
              <a:rPr lang="ru-RU" sz="2800" b="1" dirty="0">
                <a:solidFill>
                  <a:srgbClr val="FF0000"/>
                </a:solidFill>
              </a:rPr>
              <a:t>конкурсу</a:t>
            </a:r>
            <a:r>
              <a:rPr lang="ru-RU" sz="2800" b="1" dirty="0" smtClean="0">
                <a:solidFill>
                  <a:srgbClr val="FF0000"/>
                </a:solidFill>
              </a:rPr>
              <a:t>:</a:t>
            </a:r>
          </a:p>
          <a:p>
            <a:pPr lvl="0"/>
            <a:r>
              <a:rPr lang="ru-RU" sz="2800" dirty="0" smtClean="0"/>
              <a:t>​​</a:t>
            </a:r>
            <a:r>
              <a:rPr lang="ru-RU" sz="2800" dirty="0" err="1" smtClean="0"/>
              <a:t>розробити</a:t>
            </a:r>
            <a:r>
              <a:rPr lang="ru-RU" sz="2800" dirty="0" smtClean="0"/>
              <a:t> </a:t>
            </a:r>
            <a:r>
              <a:rPr lang="ru-RU" sz="2800" dirty="0" err="1" smtClean="0"/>
              <a:t>рішення</a:t>
            </a:r>
            <a:r>
              <a:rPr lang="ru-RU" sz="2800" dirty="0" smtClean="0"/>
              <a:t> </a:t>
            </a:r>
            <a:r>
              <a:rPr lang="ru-RU" sz="2800" dirty="0"/>
              <a:t>для </a:t>
            </a:r>
            <a:r>
              <a:rPr lang="ru-RU" sz="2800" dirty="0" err="1"/>
              <a:t>використання</a:t>
            </a:r>
            <a:r>
              <a:rPr lang="ru-RU" sz="2800" dirty="0"/>
              <a:t> </a:t>
            </a:r>
            <a:r>
              <a:rPr lang="ru-RU" sz="2800" dirty="0" err="1"/>
              <a:t>спутників</a:t>
            </a:r>
            <a:r>
              <a:rPr lang="ru-RU" sz="2800" dirty="0"/>
              <a:t> на </a:t>
            </a:r>
            <a:r>
              <a:rPr lang="ru-RU" sz="2800" dirty="0" err="1"/>
              <a:t>найнижчій</a:t>
            </a:r>
            <a:r>
              <a:rPr lang="ru-RU" sz="2800" dirty="0"/>
              <a:t> </a:t>
            </a:r>
            <a:r>
              <a:rPr lang="ru-RU" sz="2800" dirty="0" err="1"/>
              <a:t>орбіті</a:t>
            </a:r>
            <a:r>
              <a:rPr lang="ru-RU" sz="2800" dirty="0"/>
              <a:t> за </a:t>
            </a:r>
            <a:r>
              <a:rPr lang="ru-RU" sz="2800" dirty="0" err="1"/>
              <a:t>найнижчою</a:t>
            </a:r>
            <a:r>
              <a:rPr lang="ru-RU" sz="2800" dirty="0"/>
              <a:t> </a:t>
            </a:r>
            <a:r>
              <a:rPr lang="ru-RU" sz="2800" dirty="0" err="1"/>
              <a:t>ціною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 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Дедлайн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: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червня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2021 року</a:t>
            </a:r>
          </a:p>
          <a:p>
            <a:pPr lvl="0"/>
            <a:r>
              <a:rPr lang="uk-UA" sz="2400" b="1" dirty="0">
                <a:solidFill>
                  <a:prstClr val="black"/>
                </a:solidFill>
              </a:rPr>
              <a:t>Виплата премії: </a:t>
            </a:r>
            <a:r>
              <a:rPr lang="uk-UA" sz="2400" dirty="0" smtClean="0">
                <a:solidFill>
                  <a:prstClr val="black"/>
                </a:solidFill>
              </a:rPr>
              <a:t>4 </a:t>
            </a:r>
            <a:r>
              <a:rPr lang="uk-UA" sz="2400" dirty="0">
                <a:solidFill>
                  <a:prstClr val="black"/>
                </a:solidFill>
              </a:rPr>
              <a:t>квартал 2021 </a:t>
            </a:r>
            <a:r>
              <a:rPr lang="uk-UA" sz="2400" dirty="0" smtClean="0">
                <a:solidFill>
                  <a:prstClr val="black"/>
                </a:solidFill>
              </a:rPr>
              <a:t>року</a:t>
            </a:r>
          </a:p>
          <a:p>
            <a:pPr lvl="0"/>
            <a:r>
              <a:rPr lang="ru-RU" sz="2400" dirty="0" smtClean="0"/>
              <a:t>   Конкурс </a:t>
            </a:r>
            <a:r>
              <a:rPr lang="ru-RU" sz="2400" dirty="0" err="1"/>
              <a:t>відкривається</a:t>
            </a:r>
            <a:r>
              <a:rPr lang="ru-RU" sz="2400" dirty="0"/>
              <a:t> для </a:t>
            </a:r>
            <a:r>
              <a:rPr lang="ru-RU" sz="2400" dirty="0" err="1"/>
              <a:t>всіх</a:t>
            </a:r>
            <a:r>
              <a:rPr lang="ru-RU" sz="2400" dirty="0"/>
              <a:t> </a:t>
            </a:r>
            <a:r>
              <a:rPr lang="ru-RU" sz="2400" dirty="0" err="1"/>
              <a:t>юридичних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 </a:t>
            </a:r>
            <a:r>
              <a:rPr lang="ru-RU" sz="2400" dirty="0" smtClean="0"/>
              <a:t>(</a:t>
            </a:r>
            <a:r>
              <a:rPr lang="ru-RU" sz="2400" dirty="0" err="1" smtClean="0"/>
              <a:t>включаючи</a:t>
            </a:r>
            <a:r>
              <a:rPr lang="ru-RU" sz="2400" dirty="0" smtClean="0"/>
              <a:t> </a:t>
            </a:r>
            <a:r>
              <a:rPr lang="ru-RU" sz="2400" dirty="0" err="1"/>
              <a:t>міжнародні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)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 </a:t>
            </a:r>
            <a:r>
              <a:rPr lang="ru-RU" sz="2400" dirty="0" err="1"/>
              <a:t>юридичних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створені</a:t>
            </a:r>
            <a:r>
              <a:rPr lang="ru-RU" sz="2400" dirty="0"/>
              <a:t> в </a:t>
            </a:r>
            <a:r>
              <a:rPr lang="ru-RU" sz="2400" dirty="0" err="1" smtClean="0"/>
              <a:t>країнах</a:t>
            </a:r>
            <a:r>
              <a:rPr lang="ru-RU" sz="2400" dirty="0" smtClean="0"/>
              <a:t> </a:t>
            </a:r>
            <a:r>
              <a:rPr lang="ru-RU" sz="2400" dirty="0"/>
              <a:t>членах ЄС </a:t>
            </a:r>
            <a:r>
              <a:rPr lang="ru-RU" sz="2400" dirty="0" err="1"/>
              <a:t>або</a:t>
            </a:r>
            <a:r>
              <a:rPr lang="ru-RU" sz="2400" dirty="0"/>
              <a:t> в </a:t>
            </a:r>
            <a:r>
              <a:rPr lang="ru-RU" sz="2400" dirty="0" err="1" smtClean="0"/>
              <a:t>країнах</a:t>
            </a:r>
            <a:r>
              <a:rPr lang="ru-RU" sz="2400" dirty="0" smtClean="0"/>
              <a:t>, </a:t>
            </a:r>
            <a:r>
              <a:rPr lang="ru-RU" sz="2400" dirty="0" err="1"/>
              <a:t>пов'язаних</a:t>
            </a:r>
            <a:r>
              <a:rPr lang="ru-RU" sz="2400" dirty="0"/>
              <a:t> з </a:t>
            </a:r>
            <a:r>
              <a:rPr lang="en-US" sz="2400" dirty="0"/>
              <a:t>Horizon 2020</a:t>
            </a:r>
            <a:r>
              <a:rPr lang="en-US" sz="2400" dirty="0" smtClean="0"/>
              <a:t>.</a:t>
            </a:r>
            <a:endParaRPr lang="uk-UA" sz="2400" dirty="0" smtClean="0"/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Обсяг заявки (частина В) – 150 сторінок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Джерело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 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://ec.europa.eu/research/eic/index.cfm?pg=prizes_blockchains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https://www.facebook.com/h2020.ncp.sme.kr.ua/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7424" y="6449101"/>
            <a:ext cx="2167128" cy="365125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www.ncp-sme.kr.ua</a:t>
            </a:r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9822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904" y="286603"/>
            <a:ext cx="11631168" cy="1779941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ru-RU" sz="2400" spc="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Перелік</a:t>
            </a:r>
            <a:r>
              <a:rPr lang="ru-RU" sz="2400" spc="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2400" spc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конкурсів</a:t>
            </a:r>
            <a:r>
              <a:rPr lang="ru-RU" sz="2400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  </a:t>
            </a:r>
            <a:r>
              <a:rPr lang="ru-RU" sz="2400" spc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можна</a:t>
            </a:r>
            <a:r>
              <a:rPr lang="ru-RU" sz="2400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2400" spc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знайти</a:t>
            </a:r>
            <a:r>
              <a:rPr lang="ru-RU" sz="2400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2400" spc="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за </a:t>
            </a:r>
            <a:r>
              <a:rPr lang="ru-RU" sz="2400" spc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цим</a:t>
            </a:r>
            <a:r>
              <a:rPr lang="ru-RU" sz="2400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2400" spc="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посиланням</a:t>
            </a:r>
            <a:r>
              <a:rPr lang="ru-RU" sz="2400" spc="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2400" spc="0" dirty="0">
                <a:solidFill>
                  <a:prstClr val="black"/>
                </a:solidFill>
                <a:latin typeface="Calibri"/>
                <a:ea typeface="+mn-ea"/>
                <a:cs typeface="+mn-cs"/>
                <a:hlinkClick r:id="rId2"/>
              </a:rPr>
              <a:t>https://ec.europa.eu/info/funding-tenders/opportunities/portal/screen/opportunities/competitive-calls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4645" y="399692"/>
            <a:ext cx="6118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j-ea"/>
                <a:cs typeface="+mj-cs"/>
              </a:rPr>
              <a:t>Cascade funding – third parties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7424" y="6449101"/>
            <a:ext cx="2167128" cy="365125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www.ncp-sme.kr.ua</a:t>
            </a:r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t="10538" b="4517"/>
          <a:stretch/>
        </p:blipFill>
        <p:spPr bwMode="auto">
          <a:xfrm>
            <a:off x="2483518" y="2179633"/>
            <a:ext cx="6623906" cy="39323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01321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00502" y="177421"/>
            <a:ext cx="11177517" cy="766005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rgbClr val="00B050"/>
                </a:solidFill>
              </a:rPr>
              <a:t>#</a:t>
            </a:r>
            <a:r>
              <a:rPr lang="en-US" sz="4000" b="1" dirty="0" err="1" smtClean="0">
                <a:solidFill>
                  <a:srgbClr val="00B050"/>
                </a:solidFill>
              </a:rPr>
              <a:t>GreenDeal</a:t>
            </a:r>
            <a:r>
              <a:rPr lang="en-US" sz="4000" b="1" dirty="0" smtClean="0">
                <a:solidFill>
                  <a:srgbClr val="00B050"/>
                </a:solidFill>
              </a:rPr>
              <a:t> #</a:t>
            </a:r>
            <a:r>
              <a:rPr lang="en-US" sz="4000" b="1" dirty="0" smtClean="0">
                <a:solidFill>
                  <a:srgbClr val="00B050"/>
                </a:solidFill>
              </a:rPr>
              <a:t>SMEs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>
            <a:extLst/>
          </p:cNvPr>
          <p:cNvSpPr>
            <a:spLocks noGrp="1"/>
          </p:cNvSpPr>
          <p:nvPr>
            <p:ph idx="1"/>
          </p:nvPr>
        </p:nvSpPr>
        <p:spPr>
          <a:xfrm>
            <a:off x="723331" y="1354678"/>
            <a:ext cx="11080591" cy="4623042"/>
          </a:xfrm>
          <a:solidFill>
            <a:schemeClr val="accent4">
              <a:lumMod val="40000"/>
              <a:lumOff val="60000"/>
            </a:schemeClr>
          </a:solidFill>
        </p:spPr>
        <p:txBody>
          <a:bodyPr rtlCol="0">
            <a:normAutofit fontScale="32500" lnSpcReduction="20000"/>
          </a:bodyPr>
          <a:lstStyle/>
          <a:p>
            <a:pPr>
              <a:buNone/>
            </a:pPr>
            <a:endParaRPr lang="uk-UA" sz="9600" dirty="0" smtClean="0">
              <a:latin typeface="Book Antiqua" pitchFamily="18" charset="0"/>
            </a:endParaRPr>
          </a:p>
          <a:p>
            <a:pPr>
              <a:buNone/>
            </a:pPr>
            <a:r>
              <a:rPr lang="uk-UA" sz="9600" dirty="0" smtClean="0">
                <a:latin typeface="Book Antiqua" pitchFamily="18" charset="0"/>
              </a:rPr>
              <a:t>   </a:t>
            </a:r>
            <a:r>
              <a:rPr lang="en-US" sz="9800" dirty="0" smtClean="0">
                <a:latin typeface="Arial" pitchFamily="34" charset="0"/>
                <a:cs typeface="Arial" pitchFamily="34" charset="0"/>
              </a:rPr>
              <a:t>European </a:t>
            </a:r>
            <a:r>
              <a:rPr lang="uk-UA" sz="98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9800" dirty="0" err="1" smtClean="0">
                <a:latin typeface="Arial" pitchFamily="34" charset="0"/>
                <a:cs typeface="Arial" pitchFamily="34" charset="0"/>
              </a:rPr>
              <a:t>limate</a:t>
            </a:r>
            <a:r>
              <a:rPr lang="en-US" sz="9800" dirty="0" smtClean="0">
                <a:latin typeface="Arial" pitchFamily="34" charset="0"/>
                <a:cs typeface="Arial" pitchFamily="34" charset="0"/>
              </a:rPr>
              <a:t> Pact (</a:t>
            </a:r>
            <a:r>
              <a:rPr lang="uk-UA" sz="9800" dirty="0" smtClean="0">
                <a:latin typeface="Arial" pitchFamily="34" charset="0"/>
                <a:cs typeface="Arial" pitchFamily="34" charset="0"/>
              </a:rPr>
              <a:t>у березні 2020 р. ЄК запустила 12-тижневе громадське обговорення щодо того як залучити всіх європейських громадян до боротьби зі зміною клімату</a:t>
            </a:r>
            <a:r>
              <a:rPr lang="en-US" sz="9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endParaRPr lang="uk-UA" sz="9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9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9800" dirty="0" smtClean="0">
                <a:latin typeface="Arial" pitchFamily="34" charset="0"/>
                <a:cs typeface="Arial" pitchFamily="34" charset="0"/>
              </a:rPr>
              <a:t>Horizon Europe Missions</a:t>
            </a:r>
            <a:r>
              <a:rPr lang="uk-UA" sz="9800" dirty="0" smtClean="0">
                <a:latin typeface="Arial" pitchFamily="34" charset="0"/>
                <a:cs typeface="Arial" pitchFamily="34" charset="0"/>
              </a:rPr>
              <a:t> (наприкінці 2019 р. був прийнятий документ, що визначав 5 місій, серед яких і адаптація до змін клімату, включно з суспільними трансформаціями)</a:t>
            </a:r>
            <a:endParaRPr lang="uk-UA" sz="98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045" y="6383872"/>
            <a:ext cx="1160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https://www.facebook.com/420219998400445/posts/949334178822355/?sfnsn=mo&amp;extid=quWVwndkgDpJpika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4986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7424" y="6449101"/>
            <a:ext cx="2167128" cy="365125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www.ncp-sme.kr.ua</a:t>
            </a:r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99592" y="188640"/>
            <a:ext cx="10695000" cy="1047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Складові частини «Горизонт 2020»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9"/>
          <p:cNvSpPr txBox="1">
            <a:spLocks/>
          </p:cNvSpPr>
          <p:nvPr/>
        </p:nvSpPr>
        <p:spPr>
          <a:xfrm>
            <a:off x="1016724" y="1518645"/>
            <a:ext cx="10460735" cy="4648200"/>
          </a:xfrm>
          <a:prstGeom prst="rect">
            <a:avLst/>
          </a:prstGeom>
          <a:solidFill>
            <a:srgbClr val="FFFFFF">
              <a:alpha val="80000"/>
            </a:srgbClr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vert="horz" lIns="91440" tIns="45720" rIns="91440" bIns="45720" numCol="2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Excellent Science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European Research Council (ERC)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Future and Emerging Technologies (FET)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Marie-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Sklodowska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-Curie Actions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Research Infrastructures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Industrial Leadership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Leadership in enabling and industrial technologies (LEIT)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Information and Communication Technologies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Nanotechnologies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Advanced materials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Biotechnology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Advanced manufacturing and processing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Space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 to risk finance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Innovation in SMEs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uk-UA" sz="32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Societal Challenges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Health, demographic change and wellbeing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Food security, sustainable agriculture and forestry, marine and maritime and inland water research and the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bioeconomy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Secure, clean and efficient energy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Smart, green and integrated transport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Climate action, environment, resource efficiency and raw materials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Europe in a changing world - inclusive, innovative and reflective societies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Secure societies - protecting freedom and security of Europe and its citizens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8232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263" y="286603"/>
            <a:ext cx="11659737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Book Antiqua" pitchFamily="18" charset="0"/>
              </a:rPr>
              <a:t>European Green Deal </a:t>
            </a:r>
            <a:r>
              <a:rPr lang="en-US" dirty="0" smtClean="0">
                <a:latin typeface="Book Antiqua" pitchFamily="18" charset="0"/>
              </a:rPr>
              <a:t/>
            </a:r>
            <a:br>
              <a:rPr lang="en-US" dirty="0" smtClean="0">
                <a:latin typeface="Book Antiqua" pitchFamily="18" charset="0"/>
              </a:rPr>
            </a:br>
            <a:r>
              <a:rPr lang="uk-UA" sz="2000" dirty="0" smtClean="0">
                <a:latin typeface="Book Antiqua" pitchFamily="18" charset="0"/>
              </a:rPr>
              <a:t>(</a:t>
            </a:r>
            <a:r>
              <a:rPr lang="la-Latn" sz="2000" dirty="0" smtClean="0">
                <a:latin typeface="Book Antiqua" pitchFamily="18" charset="0"/>
                <a:hlinkClick r:id="rId2"/>
              </a:rPr>
              <a:t>https://ec.europa.eu/info/strategy/priorities-2019-2024/european-green-deal_en</a:t>
            </a:r>
            <a:r>
              <a:rPr lang="uk-UA" sz="2000" dirty="0" smtClean="0">
                <a:latin typeface="Book Antiqua" pitchFamily="18" charset="0"/>
              </a:rPr>
              <a:t> )</a:t>
            </a:r>
            <a:r>
              <a:rPr lang="uk-UA" dirty="0" smtClean="0">
                <a:latin typeface="Book Antiqua" pitchFamily="18" charset="0"/>
              </a:rPr>
              <a:t/>
            </a:r>
            <a:br>
              <a:rPr lang="uk-UA" dirty="0" smtClean="0">
                <a:latin typeface="Book Antiqua" pitchFamily="18" charset="0"/>
              </a:rPr>
            </a:br>
            <a:endParaRPr lang="ru-RU" dirty="0"/>
          </a:p>
        </p:txBody>
      </p:sp>
      <p:sp>
        <p:nvSpPr>
          <p:cNvPr id="3" name="Прямокутник 7"/>
          <p:cNvSpPr/>
          <p:nvPr/>
        </p:nvSpPr>
        <p:spPr>
          <a:xfrm>
            <a:off x="477672" y="1975429"/>
            <a:ext cx="11163869" cy="38297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35157" tIns="67579" rIns="135157" bIns="67579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000" dirty="0" smtClean="0">
                <a:latin typeface="Book Antiqua" pitchFamily="18" charset="0"/>
              </a:rPr>
              <a:t>European </a:t>
            </a:r>
            <a:r>
              <a:rPr lang="uk-UA" sz="3000" dirty="0" smtClean="0">
                <a:latin typeface="Book Antiqua" pitchFamily="18" charset="0"/>
              </a:rPr>
              <a:t>С</a:t>
            </a:r>
            <a:r>
              <a:rPr lang="en-US" sz="3000" dirty="0" err="1" smtClean="0">
                <a:latin typeface="Book Antiqua" pitchFamily="18" charset="0"/>
              </a:rPr>
              <a:t>limate</a:t>
            </a:r>
            <a:r>
              <a:rPr lang="en-US" sz="3000" dirty="0" smtClean="0">
                <a:latin typeface="Book Antiqua" pitchFamily="18" charset="0"/>
              </a:rPr>
              <a:t> Pact (</a:t>
            </a:r>
            <a:r>
              <a:rPr lang="uk-UA" sz="3000" dirty="0" smtClean="0">
                <a:latin typeface="Book Antiqua" pitchFamily="18" charset="0"/>
              </a:rPr>
              <a:t>у березні 2020 р. </a:t>
            </a:r>
            <a:r>
              <a:rPr lang="uk-UA" sz="3000" dirty="0" smtClean="0">
                <a:latin typeface="Book Antiqua" pitchFamily="18" charset="0"/>
              </a:rPr>
              <a:t>ЄК запустила 12-тижневе громадське обговорення щодо того як залучити всіх європейських громадян до боротьби зі зміною клімату</a:t>
            </a:r>
            <a:r>
              <a:rPr lang="en-US" sz="3000" dirty="0" smtClean="0">
                <a:latin typeface="Book Antiqua" pitchFamily="18" charset="0"/>
              </a:rPr>
              <a:t>)</a:t>
            </a:r>
          </a:p>
          <a:p>
            <a:pPr>
              <a:buFont typeface="Wingdings" pitchFamily="2" charset="2"/>
              <a:buChar char="v"/>
            </a:pPr>
            <a:endParaRPr lang="uk-UA" sz="3000" dirty="0" smtClean="0">
              <a:latin typeface="Book Antiqu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000" dirty="0" smtClean="0">
                <a:latin typeface="Book Antiqua" pitchFamily="18" charset="0"/>
              </a:rPr>
              <a:t>Horizon Europe Missions</a:t>
            </a:r>
            <a:r>
              <a:rPr lang="uk-UA" sz="3000" dirty="0" smtClean="0">
                <a:latin typeface="Book Antiqua" pitchFamily="18" charset="0"/>
              </a:rPr>
              <a:t> (наприкінці 2019 р. був прийнятий документ, що визначав 5 місій, серед яких і адаптація до змін клімату, включно з суспільними трансформаціями)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04716" y="218365"/>
            <a:ext cx="11764370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ВИКЛИК - ПОБУДОВА НИЗЬКОВУГЛЕЦЕВОГО, СТІЙКОГО ДО КЛІМАТУ МАЙБУТНЬОГО: НАСТУПНЕ ПОКОЛІННЯ БАТАРЕЇ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LC-BAT-1-2019: Сильно вдосконалені, високоефективні та безпечні всі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твердотільні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 акумулятори для електромобілі (RIA)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LC-BAT-2-2019: Посилення технологій ЄС щодо матеріалів для не автомобільних акумуляторів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зберігання (RIA)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LC-BAT-3-2019: Моделювання та моделювання для розробки акумуляторної батареї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Redox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LC-BAT-4-2019: Удосконалені потоково-відновлювальні батареї для стаціонарного накопичення енергії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LC-BAT-5-2019: Дослідження та інновації для вдосконалених літій-іонних клітин (покоління 3b)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LC-BAT-6-2019: Літій-іонні клітинні матеріали та моделювання транспорту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LC-BAT-7-2019: Мережа пілотних ліній літій-іонних елементів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LC-BAT-8-2020: Акумулятори наступного покоління для стаціонарного накопичення енергії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LC-BAT-9-2020: Гібридизація акумуляторних систем для стаціонарного накопичення енергії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LC-BAT-10-2020: Наступне покоління та реалізація акумуляторних батарей для BEV та PHEV.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LC-BAT-11-2020: Зниження вартості великих батарей для водного транспорту </a:t>
            </a:r>
          </a:p>
          <a:p>
            <a:r>
              <a:rPr lang="uk-UA" dirty="0" smtClean="0">
                <a:solidFill>
                  <a:srgbClr val="222222"/>
                </a:solidFill>
                <a:latin typeface="inherit"/>
                <a:cs typeface="Courier New" pitchFamily="49" charset="0"/>
              </a:rPr>
              <a:t> </a:t>
            </a:r>
            <a:r>
              <a:rPr lang="uk-UA" dirty="0" smtClean="0">
                <a:solidFill>
                  <a:srgbClr val="222222"/>
                </a:solidFill>
                <a:latin typeface="inherit"/>
                <a:cs typeface="Courier New" pitchFamily="49" charset="0"/>
              </a:rPr>
              <a:t>   </a:t>
            </a:r>
            <a:r>
              <a:rPr lang="uk-UA" b="1" dirty="0" smtClean="0"/>
              <a:t>МАСШТАБНА </a:t>
            </a:r>
            <a:r>
              <a:rPr lang="uk-UA" b="1" dirty="0" smtClean="0"/>
              <a:t>ДОСЛІДНИЦЬКА ІНІЦІАТИВА FUTURE BATTERY TECHNOLOGIES </a:t>
            </a:r>
            <a:endParaRPr lang="ru-RU" dirty="0" smtClean="0"/>
          </a:p>
          <a:p>
            <a:r>
              <a:rPr lang="uk-UA" dirty="0" smtClean="0"/>
              <a:t>LC-BAT-12-2020: Нові методології для автономного виявлення вдосконаленого акумулятора</a:t>
            </a:r>
            <a:endParaRPr lang="ru-RU" dirty="0" smtClean="0"/>
          </a:p>
          <a:p>
            <a:r>
              <a:rPr lang="uk-UA" dirty="0" smtClean="0"/>
              <a:t>хімія </a:t>
            </a:r>
            <a:endParaRPr lang="ru-RU" dirty="0" smtClean="0"/>
          </a:p>
          <a:p>
            <a:r>
              <a:rPr lang="uk-UA" dirty="0" smtClean="0"/>
              <a:t>LC-BAT-13-2020: Функціональні можливості зондування для розумних хімічних елементів батареї </a:t>
            </a:r>
            <a:endParaRPr lang="ru-RU" dirty="0" smtClean="0"/>
          </a:p>
          <a:p>
            <a:r>
              <a:rPr lang="uk-UA" dirty="0" smtClean="0"/>
              <a:t>LC-BAT-14-2020: Функції самовідновлення для тривалої хімії акумуляторних елементів </a:t>
            </a:r>
            <a:endParaRPr lang="ru-RU" dirty="0" smtClean="0"/>
          </a:p>
          <a:p>
            <a:r>
              <a:rPr lang="uk-UA" dirty="0" smtClean="0"/>
              <a:t>LC-BAT-15-2020: Координувати та підтримувати широкомасштабну дослідницьку ініціативу щодо майбутнього акумуляторні </a:t>
            </a:r>
            <a:r>
              <a:rPr lang="uk-UA" dirty="0" smtClean="0"/>
              <a:t>технології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409433" y="232012"/>
            <a:ext cx="11027390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Call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 - КОНКУРЕНТОСПРОМОЖАЮЧА, НИЗКОВУГЛЕЦЕВА ТА ЦИКЛОВА ПРОМИСЛОВІСТЬ 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CE-NMBP-41-2020: ERA-NET щодо матеріалів, що підтримують кругову економіку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таЦілі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 сталого розвитку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CE-NMBP-42-2020: Аналіз стійкості життєвого циклу матеріалів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CE-SPIRE-01-2020: Використання потенціалу промислового симбіозу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CE-SPIRE-07-2020: Збереження прісної води: переробка промислових вод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CE-SPIRE-09-2020: Альтернативні мінеральні ресурси для великого обсягу виробництва (IA)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CE-SC5-07-2020: Інновації сировини для кругової економіки: стійке схеми переробки, повторного використання, переробки та відновлення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CE-SC5-08-2020: Заходи щодо підтримки політики щодо сировини для циркулярної економіки – Експерт мережа критичних сировинних матеріалів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CE-SC5-31-2020: Розробити, впровадити та оцінити продукт, орієнтований на кругову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економікусистема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 управління інформацією для складних виробів від колиски до колиски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LC-SC3-CC-9-2020: Промислове (відходи) перетворення тепла в потужність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LC-SC3-NZE-5-2020: Промислове виробництво з низьким вмістом вуглецю за допомогою CCUS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750627" y="662425"/>
            <a:ext cx="10358650" cy="527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Call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  ВИКЛИК - ПОБУДОВА НИЗЬКОВУГЛЕЦЕВОГО, СТІЙКОГО ДО КЛІМАТУ МАЙБУТНЬОГО: ДОСЛІДЖЕННЯ ТА ІННОВАЦІЯ НА ПІДТРИМКУ ЄВРОПЕЙСЬКОГО ЗЕЛЕНОГО КУРСУ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ОБЛАСТЬ 1: ЗБІЛЬШЕННЯ КЛІМАТИЧНИХ АМБІЦІЙ: МІЖГАЛУЗЕВІ ВИКЛИКИ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C-GD-1-1-2020: Запобігання та боротьба з екстремальними пожежами завдяки інтеграції та демонстрація інноваційних засобів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LC-GD-1-2-2020: До кліматично-нейтральних та соціально інноваційних міст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LC-GD-1-3-2020: Стійкі до клімату інноваційні пакети для регіонів ЄС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solidFill>
                <a:srgbClr val="222222"/>
              </a:solidFill>
              <a:latin typeface="inherit"/>
              <a:ea typeface="Times New Roman" pitchFamily="18" charset="0"/>
              <a:cs typeface="Courier New" pitchFamily="49" charset="0"/>
            </a:endParaRP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СФЕРА 2: ЧИСТА, ДОСТУПНА ТА БЕЗПЕЧНА ЕНЕРГІЯ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LC-GD-2-1-2020: Інноваційні наземні та офшорні технології відновлюваної енергетики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таїх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 інтеграція в енергетичну систему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LC-GD-2-2-2020: Розробити та продемонструвати електролізер потужністю 100 МВт, що збільшує лінію зв'язку між відновлюваними джерелами енергії та комерційним / промисловим застосуванням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LC-GD-2-3-2020: Партнерство з прискоренням зеленого переходу та доступу до енергії Африка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842" y="198862"/>
            <a:ext cx="1131399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rgbClr val="222222"/>
                </a:solidFill>
                <a:latin typeface="inherit"/>
                <a:ea typeface="Times New Roman" pitchFamily="18" charset="0"/>
                <a:cs typeface="Courier New" pitchFamily="49" charset="0"/>
              </a:rPr>
              <a:t>СФЕРА </a:t>
            </a:r>
            <a:r>
              <a:rPr lang="uk-UA" sz="2000" b="1" dirty="0" smtClean="0">
                <a:solidFill>
                  <a:srgbClr val="222222"/>
                </a:solidFill>
                <a:latin typeface="inherit"/>
                <a:ea typeface="Times New Roman" pitchFamily="18" charset="0"/>
                <a:cs typeface="Courier New" pitchFamily="49" charset="0"/>
              </a:rPr>
              <a:t>3: ПРОМИСЛОВІСТЬ ДЛЯ ЧИСТОЇ ТА КРУГОВОЇ </a:t>
            </a:r>
            <a:r>
              <a:rPr lang="uk-UA" sz="2000" b="1" dirty="0" smtClean="0">
                <a:solidFill>
                  <a:srgbClr val="222222"/>
                </a:solidFill>
                <a:latin typeface="inherit"/>
                <a:ea typeface="Times New Roman" pitchFamily="18" charset="0"/>
                <a:cs typeface="Courier New" pitchFamily="49" charset="0"/>
              </a:rPr>
              <a:t>ЕКОНОМІКИ</a:t>
            </a:r>
          </a:p>
          <a:p>
            <a:r>
              <a:rPr lang="uk-UA" sz="2000" b="1" dirty="0" smtClean="0">
                <a:solidFill>
                  <a:srgbClr val="222222"/>
                </a:solidFill>
                <a:latin typeface="inherit"/>
                <a:ea typeface="Times New Roman" pitchFamily="18" charset="0"/>
                <a:cs typeface="Courier New" pitchFamily="49" charset="0"/>
              </a:rPr>
              <a:t> </a:t>
            </a:r>
            <a:r>
              <a:rPr lang="uk-UA" sz="2000" dirty="0" smtClean="0"/>
              <a:t>LC-GD-3-1-2020: Закриття промислового вуглецевого циклу для боротьби зі зміною клімату – Промислове доцільність каталітичних шляхів для стійких альтернатив викопним ресурсам </a:t>
            </a:r>
            <a:endParaRPr lang="uk-UA" sz="2000" dirty="0" smtClean="0"/>
          </a:p>
          <a:p>
            <a:r>
              <a:rPr lang="uk-UA" sz="2000" dirty="0" smtClean="0"/>
              <a:t>LC-GD-3-2-2020</a:t>
            </a:r>
            <a:r>
              <a:rPr lang="uk-UA" sz="2000" dirty="0" smtClean="0"/>
              <a:t>: Демонстрація системних рішень для територіального розміщення кругова економіка </a:t>
            </a:r>
            <a:endParaRPr lang="uk-UA" sz="2000" dirty="0" smtClean="0"/>
          </a:p>
          <a:p>
            <a:r>
              <a:rPr lang="uk-UA" sz="2000" b="1" dirty="0" smtClean="0"/>
              <a:t>ОБЛАСТЬ </a:t>
            </a:r>
            <a:r>
              <a:rPr lang="uk-UA" sz="2000" b="1" dirty="0" smtClean="0"/>
              <a:t>4: ЕНЕРГОЕФЕКТИВНІ ТА ЕНЕРГОЕФЕКТИВНІ БУДІВЛІ </a:t>
            </a:r>
            <a:endParaRPr lang="uk-UA" sz="2000" b="1" dirty="0" smtClean="0"/>
          </a:p>
          <a:p>
            <a:r>
              <a:rPr lang="uk-UA" sz="2000" dirty="0" smtClean="0"/>
              <a:t>LC-GD-4-1-2020</a:t>
            </a:r>
            <a:r>
              <a:rPr lang="uk-UA" sz="2000" dirty="0" smtClean="0"/>
              <a:t>: Будівництво та ремонт </a:t>
            </a:r>
            <a:r>
              <a:rPr lang="uk-UA" sz="2000" dirty="0" err="1" smtClean="0"/>
              <a:t>енергоефективним</a:t>
            </a:r>
            <a:r>
              <a:rPr lang="uk-UA" sz="2000" dirty="0" smtClean="0"/>
              <a:t> способом </a:t>
            </a:r>
            <a:endParaRPr lang="uk-UA" sz="2000" dirty="0" smtClean="0"/>
          </a:p>
          <a:p>
            <a:r>
              <a:rPr lang="uk-UA" sz="2000" dirty="0" smtClean="0"/>
              <a:t> </a:t>
            </a:r>
            <a:r>
              <a:rPr lang="uk-UA" sz="2000" b="1" dirty="0" smtClean="0"/>
              <a:t>СФЕРА 5: СТІЙКА ТА РОЗУМНА МОБІЛЬНІСТЬ </a:t>
            </a:r>
            <a:endParaRPr lang="uk-UA" sz="2000" b="1" dirty="0" smtClean="0"/>
          </a:p>
          <a:p>
            <a:r>
              <a:rPr lang="uk-UA" sz="2000" dirty="0" smtClean="0"/>
              <a:t>LC-GD-5-1-2020</a:t>
            </a:r>
            <a:r>
              <a:rPr lang="uk-UA" sz="2000" dirty="0" smtClean="0"/>
              <a:t>: Зелені аеропорти та порти як мультимодальні вузли для стійких та </a:t>
            </a:r>
            <a:r>
              <a:rPr lang="uk-UA" sz="2000" dirty="0" smtClean="0"/>
              <a:t>розумних </a:t>
            </a:r>
            <a:r>
              <a:rPr lang="uk-UA" sz="2000" dirty="0" err="1" smtClean="0"/>
              <a:t>мобільностей</a:t>
            </a:r>
            <a:endParaRPr lang="uk-UA" sz="2000" dirty="0" smtClean="0"/>
          </a:p>
          <a:p>
            <a:r>
              <a:rPr lang="uk-UA" sz="2000" b="1" dirty="0" smtClean="0"/>
              <a:t>СФЕРА 6:  ВІД ФЕРМИ ДО СТОЛУ </a:t>
            </a:r>
          </a:p>
          <a:p>
            <a:r>
              <a:rPr lang="uk-UA" sz="2000" dirty="0" smtClean="0"/>
              <a:t>LC-GD-6-1-2020</a:t>
            </a:r>
            <a:r>
              <a:rPr lang="uk-UA" sz="2000" dirty="0" smtClean="0"/>
              <a:t>: Тестування та демонстрація системних інновацій на підтримку фермерських господарств стратегія to-Fork </a:t>
            </a:r>
            <a:endParaRPr lang="uk-UA" sz="2000" dirty="0" smtClean="0"/>
          </a:p>
          <a:p>
            <a:r>
              <a:rPr lang="uk-UA" sz="2000" dirty="0" smtClean="0"/>
              <a:t> </a:t>
            </a:r>
            <a:r>
              <a:rPr lang="uk-UA" sz="2000" b="1" dirty="0" smtClean="0"/>
              <a:t>СФЕРА 7: БІОРІЗНОМАНІТТЯ ТА ЕКОСИСТЕМНІ ПОСЛУГИ </a:t>
            </a:r>
            <a:endParaRPr lang="uk-UA" sz="2000" b="1" dirty="0" smtClean="0"/>
          </a:p>
          <a:p>
            <a:r>
              <a:rPr lang="uk-UA" sz="2000" dirty="0" smtClean="0"/>
              <a:t> </a:t>
            </a:r>
            <a:r>
              <a:rPr lang="uk-UA" sz="2000" dirty="0" smtClean="0"/>
              <a:t>LC-GD-7-1-2020: Відновлення </a:t>
            </a:r>
            <a:r>
              <a:rPr lang="uk-UA" sz="2000" dirty="0" err="1" smtClean="0"/>
              <a:t>біорізноманіття</a:t>
            </a:r>
            <a:r>
              <a:rPr lang="uk-UA" sz="2000" dirty="0" smtClean="0"/>
              <a:t> та </a:t>
            </a:r>
            <a:r>
              <a:rPr lang="uk-UA" sz="2000" dirty="0" err="1" smtClean="0"/>
              <a:t>екосистемних</a:t>
            </a:r>
            <a:r>
              <a:rPr lang="uk-UA" sz="2000" dirty="0" smtClean="0"/>
              <a:t> послуг </a:t>
            </a:r>
          </a:p>
          <a:p>
            <a:r>
              <a:rPr lang="uk-UA" sz="2000" b="1" dirty="0" smtClean="0"/>
              <a:t>ОБЛАСТЬ </a:t>
            </a:r>
            <a:r>
              <a:rPr lang="uk-UA" sz="2000" b="1" dirty="0" smtClean="0"/>
              <a:t>8: НУЛЬОВЕ ЗАБРУДНЕННЯ, ВІЛЬНЕ ОТРУЙНЕ СЕРЕДОВИЩЕ </a:t>
            </a:r>
            <a:endParaRPr lang="uk-UA" sz="2000" b="1" dirty="0" smtClean="0"/>
          </a:p>
          <a:p>
            <a:r>
              <a:rPr lang="uk-UA" sz="2000" dirty="0" smtClean="0"/>
              <a:t>LC-GD-8-1-2020</a:t>
            </a:r>
            <a:r>
              <a:rPr lang="uk-UA" sz="2000" dirty="0" smtClean="0"/>
              <a:t>: інноваційні, системні рішення з нульовим забрудненням для захисту здоров'я,навколишнє середовище та природні ресурси від стійких та мобільних хімічних речовин </a:t>
            </a:r>
            <a:r>
              <a:rPr lang="uk-UA" sz="2000" dirty="0" smtClean="0"/>
              <a:t>LC-GD-8-2-2020</a:t>
            </a:r>
            <a:r>
              <a:rPr lang="uk-UA" sz="2000" dirty="0" smtClean="0"/>
              <a:t>: сприяння регуляторній науці для вирішення проблем комбінованого впливу промисловості хімічні та фармацевтичні препарати: від науки до політики, що базується на фактичних даних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900753" y="545911"/>
            <a:ext cx="10372298" cy="497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ОБЛАСТЬ 9: ЗМІЦНЕННЯ НАШИХ ЗНАНЬ НА ПІДТРИМКУ EGD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LC-GD-9-1-2020: Потенціал та послуги європейських дослідницьких інфраструктур Виклики Європейської Зеленої Угоди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LC-GD-9-2-2020: Розробка продуктів та послуг для кінцевих споживачів для всіх зацікавлених сторін та громадяни, що підтримують адаптацію та пом'якшення клімату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LC-GD-9-3-2020: Прозорі та доступні моря та океани: на шляху до цифрового простору океану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inherit"/>
              <a:ea typeface="Times New Roman" pitchFamily="18" charset="0"/>
              <a:cs typeface="Courier New" pitchFamily="49" charset="0"/>
            </a:endParaRP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СФЕРА 10: НАДАННЯ ГРОМАДЯНАМ МОЖЛИВОСТЕЙ ДЛЯ ПЕРЕХОДУ ДО КЛІМАТИЧНО НЕЙТРАЛЬНОЇ, СТІЙКОЇ ЄВРОПА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LC-GD-10-1-2020: Європейський потенціал для обдумування громадян та участі в них 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LC-GD-10-2-2020: Поведінкові, соціальні та культурні зміни для Зеленої угоди 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  <a:ea typeface="Times New Roman" pitchFamily="18" charset="0"/>
                <a:cs typeface="Courier New" pitchFamily="49" charset="0"/>
              </a:rPr>
              <a:t> LC-GD-10-3-2020: Надання громадянам змоги діяти щодо зміни клімату заради сталого розвитку та охорона навколишнього середовища через освіту, науку про громадян, ініціативи спостереження, та громадянське залучення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263" y="286603"/>
            <a:ext cx="11659737" cy="1450757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Book Antiqua" pitchFamily="18" charset="0"/>
              </a:rPr>
              <a:t>Area 10: </a:t>
            </a:r>
            <a:r>
              <a:rPr lang="uk-UA" sz="3600" dirty="0" smtClean="0">
                <a:solidFill>
                  <a:srgbClr val="FF0000"/>
                </a:solidFill>
                <a:latin typeface="Book Antiqua" pitchFamily="18" charset="0"/>
              </a:rPr>
              <a:t>Розширення прав та можливостей громадян для переходу до стійкої Європи, що не чинить впливу на клімат</a:t>
            </a:r>
            <a:endParaRPr lang="uk-UA" sz="36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" name="Прямокутник 7"/>
          <p:cNvSpPr/>
          <p:nvPr/>
        </p:nvSpPr>
        <p:spPr>
          <a:xfrm>
            <a:off x="491319" y="2152850"/>
            <a:ext cx="11163869" cy="35835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35157" tIns="67579" rIns="135157" bIns="67579">
            <a:spAutoFit/>
          </a:bodyPr>
          <a:lstStyle/>
          <a:p>
            <a:pPr lvl="0"/>
            <a:r>
              <a:rPr lang="en-US" sz="3200" b="1" u="sng" dirty="0" smtClean="0">
                <a:latin typeface="Book Antiqua" pitchFamily="18" charset="0"/>
              </a:rPr>
              <a:t>LC-GD-10-1-2020:</a:t>
            </a:r>
            <a:r>
              <a:rPr lang="en-US" sz="3200" u="sng" dirty="0" smtClean="0">
                <a:latin typeface="Book Antiqua" pitchFamily="18" charset="0"/>
              </a:rPr>
              <a:t> </a:t>
            </a:r>
            <a:r>
              <a:rPr lang="en-US" sz="3200" dirty="0" smtClean="0">
                <a:latin typeface="Book Antiqua" pitchFamily="18" charset="0"/>
              </a:rPr>
              <a:t>European capacities for citizen deliberation and participation for the Green Deal (</a:t>
            </a:r>
            <a:r>
              <a:rPr lang="uk-UA" sz="3200" dirty="0" smtClean="0">
                <a:latin typeface="Book Antiqua" pitchFamily="18" charset="0"/>
              </a:rPr>
              <a:t>Європейський потенціал (потужності) для громадських обговорень та участі у Зеленому Курсі</a:t>
            </a:r>
            <a:r>
              <a:rPr lang="en-US" sz="3200" dirty="0" smtClean="0">
                <a:latin typeface="Book Antiqua" pitchFamily="18" charset="0"/>
              </a:rPr>
              <a:t>)</a:t>
            </a:r>
            <a:endParaRPr lang="uk-UA" sz="3200" dirty="0" smtClean="0">
              <a:latin typeface="Book Antiqua" pitchFamily="18" charset="0"/>
            </a:endParaRPr>
          </a:p>
          <a:p>
            <a:pPr lvl="0"/>
            <a:r>
              <a:rPr lang="uk-UA" sz="3200" b="1" dirty="0" smtClean="0">
                <a:latin typeface="Book Antiqua" pitchFamily="18" charset="0"/>
              </a:rPr>
              <a:t>Тип проектів: </a:t>
            </a:r>
            <a:r>
              <a:rPr lang="uk-UA" sz="3200" dirty="0" smtClean="0">
                <a:latin typeface="Book Antiqua" pitchFamily="18" charset="0"/>
              </a:rPr>
              <a:t>Дослідницькі та інноваційні дії</a:t>
            </a:r>
          </a:p>
          <a:p>
            <a:pPr lvl="0"/>
            <a:r>
              <a:rPr lang="uk-UA" sz="3200" b="1" dirty="0" smtClean="0">
                <a:latin typeface="Book Antiqua" pitchFamily="18" charset="0"/>
              </a:rPr>
              <a:t>Бюджет: </a:t>
            </a:r>
            <a:r>
              <a:rPr lang="uk-UA" sz="3200" dirty="0" smtClean="0">
                <a:latin typeface="Book Antiqua" pitchFamily="18" charset="0"/>
              </a:rPr>
              <a:t>10 </a:t>
            </a:r>
            <a:r>
              <a:rPr lang="uk-UA" sz="3200" dirty="0" err="1" smtClean="0">
                <a:latin typeface="Book Antiqua" pitchFamily="18" charset="0"/>
              </a:rPr>
              <a:t>млн</a:t>
            </a:r>
            <a:r>
              <a:rPr lang="uk-UA" sz="3200" dirty="0" smtClean="0">
                <a:latin typeface="Book Antiqua" pitchFamily="18" charset="0"/>
              </a:rPr>
              <a:t> євро</a:t>
            </a:r>
          </a:p>
          <a:p>
            <a:pPr lvl="0"/>
            <a:r>
              <a:rPr lang="uk-UA" sz="3200" b="1" dirty="0" err="1" smtClean="0">
                <a:latin typeface="Book Antiqua" pitchFamily="18" charset="0"/>
              </a:rPr>
              <a:t>Дедлайн</a:t>
            </a:r>
            <a:r>
              <a:rPr lang="uk-UA" sz="3200" b="1" dirty="0" smtClean="0">
                <a:latin typeface="Book Antiqua" pitchFamily="18" charset="0"/>
              </a:rPr>
              <a:t>: </a:t>
            </a:r>
            <a:r>
              <a:rPr lang="uk-UA" sz="3200" dirty="0" smtClean="0">
                <a:latin typeface="Book Antiqua" pitchFamily="18" charset="0"/>
              </a:rPr>
              <a:t>22 вересня 2020 р. – 26 січня 2021 р.</a:t>
            </a:r>
            <a:endParaRPr lang="uk-UA" sz="3200" dirty="0" smtClean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263" y="286603"/>
            <a:ext cx="11659737" cy="1450757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Book Antiqua" pitchFamily="18" charset="0"/>
              </a:rPr>
              <a:t>LC-GD-10-</a:t>
            </a:r>
            <a:r>
              <a:rPr lang="uk-UA" sz="3600" dirty="0" smtClean="0">
                <a:solidFill>
                  <a:srgbClr val="FF0000"/>
                </a:solidFill>
                <a:latin typeface="Book Antiqua" pitchFamily="18" charset="0"/>
              </a:rPr>
              <a:t>2</a:t>
            </a:r>
            <a:r>
              <a:rPr lang="en-US" sz="3600" dirty="0" smtClean="0">
                <a:solidFill>
                  <a:srgbClr val="FF0000"/>
                </a:solidFill>
                <a:latin typeface="Book Antiqua" pitchFamily="18" charset="0"/>
              </a:rPr>
              <a:t>-2020</a:t>
            </a:r>
            <a:endParaRPr lang="uk-UA" sz="36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" name="Прямокутник 7"/>
          <p:cNvSpPr/>
          <p:nvPr/>
        </p:nvSpPr>
        <p:spPr>
          <a:xfrm>
            <a:off x="450376" y="2507691"/>
            <a:ext cx="11163869" cy="30911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35157" tIns="67579" rIns="135157" bIns="67579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LC-GD-10-2-2020: </a:t>
            </a:r>
            <a:r>
              <a:rPr lang="uk-UA" sz="3200" b="1" dirty="0" smtClean="0">
                <a:latin typeface="Book Antiqua" pitchFamily="18" charset="0"/>
              </a:rPr>
              <a:t>Поведінкові</a:t>
            </a:r>
            <a:r>
              <a:rPr lang="en-US" sz="3200" b="1" dirty="0" smtClean="0">
                <a:latin typeface="Book Antiqua" pitchFamily="18" charset="0"/>
              </a:rPr>
              <a:t>,</a:t>
            </a:r>
            <a:r>
              <a:rPr lang="uk-UA" sz="3200" b="1" dirty="0" smtClean="0">
                <a:latin typeface="Book Antiqua" pitchFamily="18" charset="0"/>
              </a:rPr>
              <a:t> соціальні та культурні зміни для Зеленого Курсу</a:t>
            </a:r>
          </a:p>
          <a:p>
            <a:pPr lvl="0"/>
            <a:r>
              <a:rPr lang="uk-UA" sz="3200" b="1" dirty="0" smtClean="0">
                <a:latin typeface="Book Antiqua" pitchFamily="18" charset="0"/>
              </a:rPr>
              <a:t>Тип проектів: </a:t>
            </a:r>
            <a:r>
              <a:rPr lang="uk-UA" sz="3200" dirty="0" smtClean="0">
                <a:latin typeface="Book Antiqua" pitchFamily="18" charset="0"/>
              </a:rPr>
              <a:t>Дослідницькі та інноваційні дії</a:t>
            </a:r>
          </a:p>
          <a:p>
            <a:pPr lvl="0"/>
            <a:r>
              <a:rPr lang="uk-UA" sz="3200" b="1" dirty="0" smtClean="0">
                <a:latin typeface="Book Antiqua" pitchFamily="18" charset="0"/>
              </a:rPr>
              <a:t>Бюджет: </a:t>
            </a:r>
            <a:r>
              <a:rPr lang="uk-UA" sz="3200" dirty="0" smtClean="0">
                <a:latin typeface="Book Antiqua" pitchFamily="18" charset="0"/>
              </a:rPr>
              <a:t>10 </a:t>
            </a:r>
            <a:r>
              <a:rPr lang="uk-UA" sz="3200" dirty="0" err="1" smtClean="0">
                <a:latin typeface="Book Antiqua" pitchFamily="18" charset="0"/>
              </a:rPr>
              <a:t>млн</a:t>
            </a:r>
            <a:r>
              <a:rPr lang="uk-UA" sz="3200" dirty="0" smtClean="0">
                <a:latin typeface="Book Antiqua" pitchFamily="18" charset="0"/>
              </a:rPr>
              <a:t> євро</a:t>
            </a:r>
          </a:p>
          <a:p>
            <a:pPr lvl="0"/>
            <a:r>
              <a:rPr lang="uk-UA" sz="3200" b="1" dirty="0" err="1" smtClean="0">
                <a:latin typeface="Book Antiqua" pitchFamily="18" charset="0"/>
              </a:rPr>
              <a:t>Дедлайн</a:t>
            </a:r>
            <a:r>
              <a:rPr lang="uk-UA" sz="3200" b="1" dirty="0" smtClean="0">
                <a:latin typeface="Book Antiqua" pitchFamily="18" charset="0"/>
              </a:rPr>
              <a:t>: </a:t>
            </a:r>
            <a:r>
              <a:rPr lang="uk-UA" sz="3200" dirty="0" smtClean="0">
                <a:latin typeface="Book Antiqua" pitchFamily="18" charset="0"/>
              </a:rPr>
              <a:t>22 вересня 2020 р. – 26 січня 2021 р.</a:t>
            </a:r>
          </a:p>
          <a:p>
            <a:pPr lvl="0"/>
            <a:endParaRPr lang="uk-UA" sz="3200" dirty="0" smtClean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263" y="286603"/>
            <a:ext cx="11659737" cy="1450757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Book Antiqua" pitchFamily="18" charset="0"/>
              </a:rPr>
              <a:t>LC-GD-10-3-2020</a:t>
            </a:r>
            <a:endParaRPr lang="uk-UA" sz="36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" name="Прямокутник 7"/>
          <p:cNvSpPr/>
          <p:nvPr/>
        </p:nvSpPr>
        <p:spPr>
          <a:xfrm>
            <a:off x="204717" y="2030019"/>
            <a:ext cx="11709779" cy="40760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35157" tIns="67579" rIns="135157" bIns="67579">
            <a:sp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LC-GD-10-</a:t>
            </a:r>
            <a:r>
              <a:rPr lang="uk-UA" sz="3200" b="1" dirty="0" smtClean="0">
                <a:latin typeface="Book Antiqua" pitchFamily="18" charset="0"/>
              </a:rPr>
              <a:t>3</a:t>
            </a:r>
            <a:r>
              <a:rPr lang="en-US" sz="3200" b="1" dirty="0" smtClean="0">
                <a:latin typeface="Book Antiqua" pitchFamily="18" charset="0"/>
              </a:rPr>
              <a:t>-2020: </a:t>
            </a:r>
            <a:r>
              <a:rPr lang="uk-UA" sz="3200" b="1" dirty="0" smtClean="0">
                <a:latin typeface="Book Antiqua" pitchFamily="18" charset="0"/>
              </a:rPr>
              <a:t>Надання громадянам можливості діяти у зв'язку зі зміною клімату для досягнення стійкого розвитку та охорони навколишнього середовища за допомогою освіти,  громадянської науки та громадської активності </a:t>
            </a:r>
          </a:p>
          <a:p>
            <a:pPr lvl="0"/>
            <a:r>
              <a:rPr lang="uk-UA" sz="3200" b="1" dirty="0" smtClean="0">
                <a:latin typeface="Book Antiqua" pitchFamily="18" charset="0"/>
              </a:rPr>
              <a:t>Тип проектів: </a:t>
            </a:r>
            <a:r>
              <a:rPr lang="uk-UA" sz="3200" dirty="0" smtClean="0">
                <a:latin typeface="Book Antiqua" pitchFamily="18" charset="0"/>
              </a:rPr>
              <a:t>Інноваційні дії</a:t>
            </a:r>
          </a:p>
          <a:p>
            <a:pPr lvl="0"/>
            <a:r>
              <a:rPr lang="uk-UA" sz="3200" b="1" dirty="0" smtClean="0">
                <a:latin typeface="Book Antiqua" pitchFamily="18" charset="0"/>
              </a:rPr>
              <a:t>Бюджет: </a:t>
            </a:r>
            <a:r>
              <a:rPr lang="uk-UA" sz="3200" dirty="0" smtClean="0">
                <a:latin typeface="Book Antiqua" pitchFamily="18" charset="0"/>
              </a:rPr>
              <a:t>25 </a:t>
            </a:r>
            <a:r>
              <a:rPr lang="uk-UA" sz="3200" dirty="0" err="1" smtClean="0">
                <a:latin typeface="Book Antiqua" pitchFamily="18" charset="0"/>
              </a:rPr>
              <a:t>млн</a:t>
            </a:r>
            <a:r>
              <a:rPr lang="uk-UA" sz="3200" dirty="0" smtClean="0">
                <a:latin typeface="Book Antiqua" pitchFamily="18" charset="0"/>
              </a:rPr>
              <a:t> євро</a:t>
            </a:r>
          </a:p>
          <a:p>
            <a:pPr lvl="0"/>
            <a:r>
              <a:rPr lang="uk-UA" sz="3200" b="1" dirty="0" err="1" smtClean="0">
                <a:latin typeface="Book Antiqua" pitchFamily="18" charset="0"/>
              </a:rPr>
              <a:t>Дедлайн</a:t>
            </a:r>
            <a:r>
              <a:rPr lang="uk-UA" sz="3200" b="1" dirty="0" smtClean="0">
                <a:latin typeface="Book Antiqua" pitchFamily="18" charset="0"/>
              </a:rPr>
              <a:t>: </a:t>
            </a:r>
            <a:r>
              <a:rPr lang="uk-UA" sz="3200" dirty="0" smtClean="0">
                <a:latin typeface="Book Antiqua" pitchFamily="18" charset="0"/>
              </a:rPr>
              <a:t>22 вересня 2020 р. – 26 січня 2021 р</a:t>
            </a:r>
            <a:r>
              <a:rPr lang="uk-UA" sz="3200" dirty="0" smtClean="0">
                <a:latin typeface="Book Antiqua" pitchFamily="18" charset="0"/>
              </a:rPr>
              <a:t>.</a:t>
            </a:r>
            <a:endParaRPr lang="uk-UA" sz="3200" dirty="0" smtClean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445" y="559559"/>
            <a:ext cx="10577015" cy="696036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  <a:latin typeface="Book Antiqua" pitchFamily="18" charset="0"/>
              </a:rPr>
              <a:t>Корисні  посилання</a:t>
            </a:r>
            <a:endParaRPr lang="uk-UA" sz="36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3" name="Прямокутник 7"/>
          <p:cNvSpPr/>
          <p:nvPr/>
        </p:nvSpPr>
        <p:spPr>
          <a:xfrm>
            <a:off x="300252" y="1770711"/>
            <a:ext cx="11709779" cy="38297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35157" tIns="67579" rIns="135157" bIns="67579">
            <a:spAutoFit/>
          </a:bodyPr>
          <a:lstStyle/>
          <a:p>
            <a:pPr>
              <a:buNone/>
            </a:pPr>
            <a:r>
              <a:rPr lang="uk-UA" sz="2400" b="1" u="sng" dirty="0" smtClean="0">
                <a:latin typeface="Book Antiqua" pitchFamily="18" charset="0"/>
              </a:rPr>
              <a:t>1)</a:t>
            </a:r>
            <a:r>
              <a:rPr lang="en-US" sz="2400" b="1" u="sng" dirty="0" smtClean="0">
                <a:latin typeface="Book Antiqua" pitchFamily="18" charset="0"/>
              </a:rPr>
              <a:t> LC-GD-10-1-2020</a:t>
            </a:r>
            <a:endParaRPr lang="uk-UA" sz="2400" b="1" u="sng" dirty="0" smtClean="0">
              <a:latin typeface="Book Antiqua" pitchFamily="18" charset="0"/>
            </a:endParaRPr>
          </a:p>
          <a:p>
            <a:pPr>
              <a:buNone/>
            </a:pPr>
            <a:r>
              <a:rPr lang="uk-UA" sz="2400" b="1" u="sng" dirty="0" smtClean="0">
                <a:latin typeface="Book Antiqua" pitchFamily="18" charset="0"/>
              </a:rPr>
              <a:t> </a:t>
            </a:r>
            <a:r>
              <a:rPr lang="la-Latn" sz="2400" b="1" u="sng" dirty="0" smtClean="0">
                <a:latin typeface="Book Antiqua" pitchFamily="18" charset="0"/>
                <a:hlinkClick r:id="rId2"/>
              </a:rPr>
              <a:t>https://ec.europa.eu/info/funding-tenders/opportunities/portal/screen/opportunities/topic-details/lc-gd-10-1-2020</a:t>
            </a:r>
            <a:r>
              <a:rPr lang="uk-UA" sz="2400" b="1" u="sng" dirty="0" smtClean="0">
                <a:latin typeface="Book Antiqua" pitchFamily="18" charset="0"/>
              </a:rPr>
              <a:t> </a:t>
            </a:r>
          </a:p>
          <a:p>
            <a:pPr>
              <a:buNone/>
            </a:pPr>
            <a:endParaRPr lang="uk-UA" sz="2400" b="1" u="sng" dirty="0" smtClean="0">
              <a:latin typeface="Book Antiqua" pitchFamily="18" charset="0"/>
            </a:endParaRPr>
          </a:p>
          <a:p>
            <a:pPr>
              <a:buNone/>
            </a:pPr>
            <a:r>
              <a:rPr lang="uk-UA" sz="2400" b="1" u="sng" dirty="0" smtClean="0">
                <a:latin typeface="Book Antiqua" pitchFamily="18" charset="0"/>
              </a:rPr>
              <a:t>2)</a:t>
            </a:r>
            <a:r>
              <a:rPr lang="en-US" sz="2400" b="1" u="sng" dirty="0" smtClean="0">
                <a:latin typeface="Book Antiqua" pitchFamily="18" charset="0"/>
              </a:rPr>
              <a:t> LC-GD-10-2-2020</a:t>
            </a:r>
            <a:endParaRPr lang="uk-UA" sz="2400" b="1" u="sng" dirty="0" smtClean="0">
              <a:latin typeface="Book Antiqua" pitchFamily="18" charset="0"/>
            </a:endParaRPr>
          </a:p>
          <a:p>
            <a:pPr>
              <a:buNone/>
            </a:pPr>
            <a:r>
              <a:rPr lang="en-US" sz="2400" b="1" dirty="0" smtClean="0">
                <a:latin typeface="Book Antiqua" pitchFamily="18" charset="0"/>
                <a:hlinkClick r:id="rId3"/>
              </a:rPr>
              <a:t> </a:t>
            </a:r>
            <a:r>
              <a:rPr lang="la-Latn" sz="2400" b="1" dirty="0" smtClean="0">
                <a:latin typeface="Book Antiqua" pitchFamily="18" charset="0"/>
                <a:hlinkClick r:id="rId4"/>
              </a:rPr>
              <a:t>https://ec.europa.eu/info/funding-tenders/opportunities/portal/screen/opportunities/topic-details/lc-gd-10-2-2020</a:t>
            </a:r>
            <a:r>
              <a:rPr lang="uk-UA" sz="2400" b="1" dirty="0" smtClean="0">
                <a:latin typeface="Book Antiqua" pitchFamily="18" charset="0"/>
              </a:rPr>
              <a:t> </a:t>
            </a:r>
            <a:endParaRPr lang="en-US" sz="2400" b="1" dirty="0" smtClean="0">
              <a:latin typeface="Book Antiqua" pitchFamily="18" charset="0"/>
            </a:endParaRPr>
          </a:p>
          <a:p>
            <a:pPr>
              <a:buNone/>
            </a:pPr>
            <a:r>
              <a:rPr lang="uk-UA" sz="2400" b="1" dirty="0" smtClean="0">
                <a:latin typeface="Book Antiqua" pitchFamily="18" charset="0"/>
              </a:rPr>
              <a:t>3) </a:t>
            </a:r>
            <a:r>
              <a:rPr lang="en-US" sz="2400" b="1" u="sng" dirty="0" smtClean="0">
                <a:latin typeface="Book Antiqua" pitchFamily="18" charset="0"/>
              </a:rPr>
              <a:t>LC-GD-10-3-2020</a:t>
            </a:r>
            <a:endParaRPr lang="la-Latn" sz="2400" b="1" u="sng" dirty="0" smtClean="0">
              <a:latin typeface="Book Antiqua" pitchFamily="18" charset="0"/>
            </a:endParaRPr>
          </a:p>
          <a:p>
            <a:pPr>
              <a:buNone/>
            </a:pPr>
            <a:r>
              <a:rPr lang="la-Latn" sz="2400" b="1" dirty="0" smtClean="0">
                <a:latin typeface="Book Antiqua" pitchFamily="18" charset="0"/>
                <a:hlinkClick r:id="rId5"/>
              </a:rPr>
              <a:t>https://ec.europa.eu/info/funding-tenders/opportunities/portal/screen/opportunities/topic-details/lc-gd-10-3-2020</a:t>
            </a:r>
            <a:endParaRPr lang="uk-UA" sz="2400" dirty="0" smtClean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ChangeAspect="1"/>
          </p:cNvPicPr>
          <p:nvPr/>
        </p:nvPicPr>
        <p:blipFill rotWithShape="1">
          <a:blip r:embed="rId2"/>
          <a:srcRect l="760" t="6601" r="1242" b="9241"/>
          <a:stretch/>
        </p:blipFill>
        <p:spPr>
          <a:xfrm>
            <a:off x="754464" y="789737"/>
            <a:ext cx="10712112" cy="4831417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962593" y="265862"/>
            <a:ext cx="8424936" cy="5238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9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Portal </a:t>
            </a:r>
            <a:r>
              <a:rPr kumimoji="0" lang="uk-UA" sz="9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Funding</a:t>
            </a:r>
            <a:r>
              <a:rPr kumimoji="0" lang="uk-UA" sz="9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</a:t>
            </a:r>
            <a:r>
              <a:rPr kumimoji="0" lang="uk-UA" sz="9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tender</a:t>
            </a:r>
            <a:r>
              <a:rPr kumimoji="0" lang="uk-UA" sz="9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uk-UA" sz="95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opportunities</a:t>
            </a:r>
            <a:r>
              <a:rPr kumimoji="0" lang="uk-UA" sz="9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https://www.facebook.com/h2020.ncp.sme.kr.ua/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7424" y="6449101"/>
            <a:ext cx="216712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www.ncp-sme.kr.ua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54464" y="5870035"/>
            <a:ext cx="10940231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https://ec.europa.eu/info/funding-tenders/opportunities/portal/screen/how-to-participate/participant-register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918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345" y="965771"/>
            <a:ext cx="10058400" cy="15924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Визначення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МСП </a:t>
            </a:r>
            <a:r>
              <a:rPr lang="ru-RU" dirty="0" err="1">
                <a:solidFill>
                  <a:srgbClr val="FF0000"/>
                </a:solidFill>
              </a:rPr>
              <a:t>згідно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дефініцій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Європейської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комісії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SME categories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uk-UA" dirty="0" smtClean="0">
                <a:solidFill>
                  <a:srgbClr val="FF0000"/>
                </a:solidFill>
              </a:rPr>
              <a:t/>
            </a:r>
            <a:br>
              <a:rPr lang="uk-UA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uk-UA" dirty="0" smtClean="0">
                <a:solidFill>
                  <a:srgbClr val="FF0000"/>
                </a:solidFill>
              </a:rPr>
              <a:t/>
            </a:r>
            <a:br>
              <a:rPr lang="uk-UA" dirty="0" smtClean="0">
                <a:solidFill>
                  <a:srgbClr val="FF0000"/>
                </a:solidFill>
              </a:rPr>
            </a:br>
            <a:r>
              <a:rPr lang="en-US" sz="1800" dirty="0" smtClean="0">
                <a:solidFill>
                  <a:srgbClr val="FF0000"/>
                </a:solidFill>
                <a:hlinkClick r:id="rId3"/>
              </a:rPr>
              <a:t>https://ec.europa.eu/growth/smes/sme-definition_en</a:t>
            </a:r>
            <a:r>
              <a:rPr lang="uk-UA" dirty="0" smtClean="0">
                <a:solidFill>
                  <a:srgbClr val="FF0000"/>
                </a:solidFill>
              </a:rPr>
              <a:t/>
            </a:r>
            <a:br>
              <a:rPr lang="uk-UA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8306333"/>
              </p:ext>
            </p:extLst>
          </p:nvPr>
        </p:nvGraphicFramePr>
        <p:xfrm>
          <a:off x="1648326" y="2193759"/>
          <a:ext cx="11020927" cy="4398220"/>
        </p:xfrm>
        <a:graphic>
          <a:graphicData uri="http://schemas.openxmlformats.org/presentationml/2006/ole">
            <p:oleObj spid="_x0000_s73730" name="Документ" r:id="rId4" imgW="6136458" imgH="1952207" progId="Word.Document.12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7424" y="6449101"/>
            <a:ext cx="2167128" cy="365125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www.ncp-sme.kr.ua</a:t>
            </a:r>
            <a:r>
              <a:rPr lang="en-US" dirty="0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2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677" y="298525"/>
            <a:ext cx="10972800" cy="1143000"/>
          </a:xfrm>
        </p:spPr>
        <p:txBody>
          <a:bodyPr>
            <a:normAutofit/>
          </a:bodyPr>
          <a:lstStyle/>
          <a:p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76211" y="1928802"/>
            <a:ext cx="11144328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cs typeface="Arial" pitchFamily="34" charset="0"/>
            </a:endParaRPr>
          </a:p>
        </p:txBody>
      </p:sp>
      <p:pic>
        <p:nvPicPr>
          <p:cNvPr id="15362" name="Picture 2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67" y="1"/>
            <a:ext cx="12700" cy="9525"/>
          </a:xfrm>
          <a:prstGeom prst="rect">
            <a:avLst/>
          </a:prstGeom>
          <a:noFill/>
        </p:spPr>
      </p:pic>
      <p:pic>
        <p:nvPicPr>
          <p:cNvPr id="15363" name="Picture 3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434" y="1"/>
            <a:ext cx="12700" cy="9525"/>
          </a:xfrm>
          <a:prstGeom prst="rect">
            <a:avLst/>
          </a:prstGeom>
          <a:noFill/>
        </p:spPr>
      </p:pic>
      <p:pic>
        <p:nvPicPr>
          <p:cNvPr id="15364" name="Picture 4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101" y="1"/>
            <a:ext cx="12700" cy="9525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50375" y="1433015"/>
            <a:ext cx="11436824" cy="505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   Конкурс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спрямовано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на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посилення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конкурентоспроможності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виробничих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малих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середніх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підприємств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шляхом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полегшення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їм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доступу до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передових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знань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консультацій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навчальних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програм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. </a:t>
            </a:r>
            <a:endParaRPr lang="ru-RU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   МСП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можуть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брати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участь як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партнери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транснаціонального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консорціуму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що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складається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не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менше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ніж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з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3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організацій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з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3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різних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держав-членів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ЄС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асоційованих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країн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. </a:t>
            </a:r>
            <a:endParaRPr lang="ru-RU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  Тематика 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конкурсу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включає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2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частини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які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можуть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бути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поєднані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між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собою: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Просування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загальноєвропейської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програми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яка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допомагає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МСП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трансформувати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свою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діяльність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з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урахуванням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сучасних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інноваційних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технологій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принципів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сталості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. </a:t>
            </a:r>
            <a:endParaRPr lang="ru-RU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   За 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основу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має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бути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використано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Методологію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ЄС, яку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вже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узгоджено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протестовано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Європейським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центром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підтримки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вдосконаленого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виробництва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: </a:t>
            </a:r>
            <a:r>
              <a:rPr lang="ru-RU" sz="2400" dirty="0" smtClean="0">
                <a:hlinkClick r:id="rId3"/>
              </a:rPr>
              <a:t>http://www.adma.ec/</a:t>
            </a:r>
            <a:r>
              <a:rPr lang="ru-RU" sz="2400" dirty="0" smtClean="0"/>
              <a:t>. </a:t>
            </a:r>
            <a:r>
              <a:rPr lang="ru-RU" sz="2400" dirty="0" smtClean="0"/>
              <a:t>                        </a:t>
            </a:r>
            <a:r>
              <a:rPr lang="ru-RU" sz="2400" dirty="0" err="1" smtClean="0">
                <a:solidFill>
                  <a:srgbClr val="FF0000"/>
                </a:solidFill>
              </a:rPr>
              <a:t>Дедлайн</a:t>
            </a:r>
            <a:r>
              <a:rPr lang="ru-RU" sz="2400" dirty="0" smtClean="0">
                <a:solidFill>
                  <a:srgbClr val="FF0000"/>
                </a:solidFill>
              </a:rPr>
              <a:t>: 28 лютого 2021 року </a:t>
            </a:r>
          </a:p>
          <a:p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0375" y="286603"/>
            <a:ext cx="113003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КОНКУРС “PAN-EUROPEAN ADVANCED MANUFACTURING ASSISTANCE AND TRAINING FOR SMES” (INNOSUP-08-2020) </a:t>
            </a:r>
            <a:r>
              <a:rPr lang="ru-RU" sz="2400" dirty="0" smtClean="0">
                <a:solidFill>
                  <a:srgbClr val="778899"/>
                </a:solidFill>
                <a:hlinkClick r:id="rId4"/>
              </a:rPr>
              <a:t>https</a:t>
            </a:r>
            <a:r>
              <a:rPr lang="ru-RU" sz="2400" dirty="0" smtClean="0">
                <a:solidFill>
                  <a:srgbClr val="778899"/>
                </a:solidFill>
                <a:hlinkClick r:id="rId4"/>
              </a:rPr>
              <a:t>://cutt.ly/ChtqDvt</a:t>
            </a:r>
            <a:r>
              <a:rPr lang="ru-RU" sz="2400" dirty="0" smtClean="0">
                <a:solidFill>
                  <a:srgbClr val="778899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971" y="0"/>
            <a:ext cx="11479227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</a:rPr>
              <a:t>КОНКУРС “PAN-EUROPEAN ADVANCED MANUFACTURING ASSISTANCE AND TRAINING FOR SMES” (INNOSUP-08-2020) </a:t>
            </a:r>
            <a:r>
              <a:rPr lang="ru-RU" sz="2800" b="1" dirty="0" smtClean="0">
                <a:solidFill>
                  <a:srgbClr val="778899"/>
                </a:solidFill>
                <a:hlinkClick r:id="rId2"/>
              </a:rPr>
              <a:t>https://cutt.ly/ChtqDvt</a:t>
            </a:r>
            <a:r>
              <a:rPr lang="ru-RU" sz="2800" b="1" dirty="0" smtClean="0">
                <a:solidFill>
                  <a:srgbClr val="778899"/>
                </a:solidFill>
              </a:rPr>
              <a:t> </a:t>
            </a:r>
            <a:r>
              <a:rPr lang="ru-RU" sz="2800" dirty="0" smtClean="0">
                <a:solidFill>
                  <a:srgbClr val="778899"/>
                </a:solidFill>
              </a:rPr>
              <a:t/>
            </a:r>
            <a:br>
              <a:rPr lang="ru-RU" sz="2800" dirty="0" smtClean="0">
                <a:solidFill>
                  <a:srgbClr val="778899"/>
                </a:solidFill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76211" y="1928802"/>
            <a:ext cx="11144328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cs typeface="Arial" pitchFamily="34" charset="0"/>
            </a:endParaRPr>
          </a:p>
        </p:txBody>
      </p:sp>
      <p:pic>
        <p:nvPicPr>
          <p:cNvPr id="15362" name="Picture 2" descr="https://mail.google.com/mail/u/0/images/clear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767" y="1"/>
            <a:ext cx="12700" cy="9525"/>
          </a:xfrm>
          <a:prstGeom prst="rect">
            <a:avLst/>
          </a:prstGeom>
          <a:noFill/>
        </p:spPr>
      </p:pic>
      <p:pic>
        <p:nvPicPr>
          <p:cNvPr id="15363" name="Picture 3" descr="https://mail.google.com/mail/u/0/images/clear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434" y="1"/>
            <a:ext cx="12700" cy="9525"/>
          </a:xfrm>
          <a:prstGeom prst="rect">
            <a:avLst/>
          </a:prstGeom>
          <a:noFill/>
        </p:spPr>
      </p:pic>
      <p:pic>
        <p:nvPicPr>
          <p:cNvPr id="15364" name="Picture 4" descr="https://mail.google.com/mail/u/0/images/cleardo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101" y="1"/>
            <a:ext cx="12700" cy="9525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45659" y="1091820"/>
            <a:ext cx="11682483" cy="55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Розроблення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навчальної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програми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щодо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вдосконаленого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виробництва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, яка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складатиметься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з:</a:t>
            </a:r>
          </a:p>
          <a:p>
            <a:pPr marL="457200" indent="-457200">
              <a:buAutoNum type="arabicParenR"/>
            </a:pP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транскордонних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навчальних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послуг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надаватимуться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МСП у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співпраці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технологічними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або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навчальними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центрами,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здатними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забезпечити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якісне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навчання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у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сфері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передових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виробничих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технології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arenR"/>
            </a:pP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розроблення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рамкових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навчальних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програм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готових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до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масштабування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в рамках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Європейського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соціального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фонду: </a:t>
            </a:r>
            <a:r>
              <a:rPr lang="ru-RU" sz="2400" dirty="0" smtClean="0">
                <a:hlinkClick r:id="rId4"/>
              </a:rPr>
              <a:t>https://ec.europa.eu/esf/home.jsp</a:t>
            </a:r>
            <a:r>
              <a:rPr lang="ru-RU" sz="2400" dirty="0" smtClean="0"/>
              <a:t>. </a:t>
            </a:r>
            <a:r>
              <a:rPr lang="ru-RU" sz="2400" dirty="0" smtClean="0">
                <a:solidFill>
                  <a:srgbClr val="FF0000"/>
                </a:solidFill>
              </a:rPr>
              <a:t>Грант</a:t>
            </a:r>
            <a:r>
              <a:rPr lang="ru-RU" sz="2400" dirty="0" smtClean="0">
                <a:solidFill>
                  <a:srgbClr val="FF0000"/>
                </a:solidFill>
              </a:rPr>
              <a:t>: до 5.7 </a:t>
            </a:r>
            <a:r>
              <a:rPr lang="ru-RU" sz="2400" dirty="0" err="1" smtClean="0">
                <a:solidFill>
                  <a:srgbClr val="FF0000"/>
                </a:solidFill>
              </a:rPr>
              <a:t>млн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євро</a:t>
            </a:r>
            <a:r>
              <a:rPr lang="ru-RU" sz="2400" dirty="0" smtClean="0">
                <a:solidFill>
                  <a:srgbClr val="FF0000"/>
                </a:solidFill>
              </a:rPr>
              <a:t>. 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457200" indent="-457200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рамках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програми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передбачена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можливість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фінансової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підтримки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МСП на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реалізацію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виробничих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трансформацій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(у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розмірі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до 60 тис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євро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)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відповідно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до умов,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визначених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конcорціумом-заявником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та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згідно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правилами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Європейської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Комісії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ru-RU" sz="2400" dirty="0" smtClean="0"/>
              <a:t> </a:t>
            </a:r>
            <a:r>
              <a:rPr lang="ru-RU" sz="2400" dirty="0" smtClean="0">
                <a:hlinkClick r:id="rId5"/>
              </a:rPr>
              <a:t>https://cutt.ly/Rhyv0lM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pPr marL="457200" indent="-457200"/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Щонайменше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65%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від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загального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бюджету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має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бути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спрямовано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на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безпосередню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допомогу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МСП та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реалізацію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навчальних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програм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/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Детальніше</a:t>
            </a:r>
            <a:r>
              <a:rPr lang="ru-RU" sz="2400" dirty="0" smtClean="0"/>
              <a:t>: </a:t>
            </a:r>
            <a:r>
              <a:rPr lang="ru-RU" sz="2400" dirty="0" smtClean="0">
                <a:hlinkClick r:id="rId6"/>
              </a:rPr>
              <a:t>https://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hlinkClick r:id="rId6"/>
              </a:rPr>
              <a:t>cutt.ly/6hynvF9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(с. 22)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677" y="298525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uk-UA" sz="2800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ПРОЄКТ ONTOCHAIN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800" dirty="0" smtClean="0"/>
              <a:t>закликає </a:t>
            </a:r>
            <a:r>
              <a:rPr lang="uk-UA" sz="2800" dirty="0" err="1" smtClean="0"/>
              <a:t>інтернет-підприємців</a:t>
            </a:r>
            <a:r>
              <a:rPr lang="uk-UA" sz="2800" dirty="0" smtClean="0"/>
              <a:t> розробляти рішення для управління знаннями на основі </a:t>
            </a:r>
            <a:r>
              <a:rPr lang="uk-UA" sz="2800" dirty="0" err="1" smtClean="0"/>
              <a:t>блокчейна</a:t>
            </a:r>
            <a:r>
              <a:rPr lang="uk-UA" sz="2800" dirty="0" smtClean="0"/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76211" y="1928802"/>
            <a:ext cx="11144328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cs typeface="Arial" pitchFamily="34" charset="0"/>
            </a:endParaRPr>
          </a:p>
        </p:txBody>
      </p:sp>
      <p:pic>
        <p:nvPicPr>
          <p:cNvPr id="15362" name="Picture 2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67" y="1"/>
            <a:ext cx="12700" cy="9525"/>
          </a:xfrm>
          <a:prstGeom prst="rect">
            <a:avLst/>
          </a:prstGeom>
          <a:noFill/>
        </p:spPr>
      </p:pic>
      <p:pic>
        <p:nvPicPr>
          <p:cNvPr id="15363" name="Picture 3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434" y="1"/>
            <a:ext cx="12700" cy="9525"/>
          </a:xfrm>
          <a:prstGeom prst="rect">
            <a:avLst/>
          </a:prstGeom>
          <a:noFill/>
        </p:spPr>
      </p:pic>
      <p:pic>
        <p:nvPicPr>
          <p:cNvPr id="15364" name="Picture 4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101" y="1"/>
            <a:ext cx="12700" cy="9525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50375" y="1433015"/>
            <a:ext cx="11436824" cy="514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cs typeface="Arial" pitchFamily="34" charset="0"/>
              </a:rPr>
              <a:t>     В рамках проекту ONTOCHAIN, що фінансується Європейською комісією, був створений новий фонд в розмірі 4,2 ​​мільйона євро для розробки екосистеми надійного, відслідковується і прозорого програмного забезпечення для управління онтологічними знаннями.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1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cs typeface="Arial" pitchFamily="34" charset="0"/>
              </a:rPr>
              <a:t>    Проект шукає дослідників, новаторів і розробників в області Інтернету, які спільно створили його. Що 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отримують 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учасники?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    Гранти 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до 123 000 євро (безоплатне фінансування) </a:t>
            </a:r>
            <a:endParaRPr lang="uk-UA" sz="21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• 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Безкоштовний доступ до провідної інфраструктурі </a:t>
            </a:r>
            <a:endParaRPr lang="uk-UA" sz="21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• 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7-місячна програма підтримки, що поєднує навчання і </a:t>
            </a:r>
            <a:r>
              <a:rPr lang="uk-UA" sz="2100" dirty="0" err="1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коучинг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. </a:t>
            </a:r>
            <a:endParaRPr lang="uk-UA" sz="21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• 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Можливість зробити </a:t>
            </a:r>
            <a:r>
              <a:rPr lang="uk-UA" sz="2100" dirty="0" err="1" smtClean="0">
                <a:solidFill>
                  <a:srgbClr val="202124"/>
                </a:solidFill>
                <a:latin typeface="inherit"/>
                <a:cs typeface="Arial" pitchFamily="34" charset="0"/>
              </a:rPr>
              <a:t>фреймворк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 </a:t>
            </a:r>
            <a:r>
              <a:rPr lang="en-US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ONTOCHAIN ​​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орієнтованим на людину, розподіленим і надійним рішенням. </a:t>
            </a:r>
            <a:endParaRPr lang="uk-UA" sz="21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     Проекти 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можна пропонувати по одній з наступних тем: додатки; Семантична сумісність; Управління даними в мережі; Управління знаннями поза мережею; </a:t>
            </a:r>
            <a:r>
              <a:rPr lang="uk-UA" sz="2100" dirty="0" err="1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Екосистемна</a:t>
            </a:r>
            <a:r>
              <a:rPr lang="uk-UA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 економіка; Масштабованість і інтеграція екосистеми. </a:t>
            </a:r>
            <a:endParaRPr lang="uk-UA" sz="21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100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Термін </a:t>
            </a:r>
            <a:r>
              <a:rPr lang="uk-UA" sz="2100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подачі заявок: </a:t>
            </a:r>
            <a:r>
              <a:rPr lang="uk-UA" sz="2100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15.01.2021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677" y="298525"/>
            <a:ext cx="10972800" cy="53398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ПРОЄКТ ONTOCHAIN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76211" y="1928802"/>
            <a:ext cx="11144328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cs typeface="Arial" pitchFamily="34" charset="0"/>
            </a:endParaRPr>
          </a:p>
        </p:txBody>
      </p:sp>
      <p:pic>
        <p:nvPicPr>
          <p:cNvPr id="15362" name="Picture 2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67" y="1"/>
            <a:ext cx="12700" cy="9525"/>
          </a:xfrm>
          <a:prstGeom prst="rect">
            <a:avLst/>
          </a:prstGeom>
          <a:noFill/>
        </p:spPr>
      </p:pic>
      <p:pic>
        <p:nvPicPr>
          <p:cNvPr id="15363" name="Picture 3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434" y="1"/>
            <a:ext cx="12700" cy="9525"/>
          </a:xfrm>
          <a:prstGeom prst="rect">
            <a:avLst/>
          </a:prstGeom>
          <a:noFill/>
        </p:spPr>
      </p:pic>
      <p:pic>
        <p:nvPicPr>
          <p:cNvPr id="15364" name="Picture 4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101" y="1"/>
            <a:ext cx="12700" cy="9525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45659" y="767254"/>
            <a:ext cx="11436824" cy="579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  <a:cs typeface="Arial" pitchFamily="34" charset="0"/>
              </a:rPr>
              <a:t>     </a:t>
            </a:r>
            <a:r>
              <a:rPr lang="en-US" sz="2400" dirty="0" smtClean="0">
                <a:solidFill>
                  <a:srgbClr val="FF0000"/>
                </a:solidFill>
              </a:rPr>
              <a:t>CALL</a:t>
            </a:r>
            <a:r>
              <a:rPr lang="uk-UA" sz="2400" dirty="0" smtClean="0">
                <a:solidFill>
                  <a:srgbClr val="FF0000"/>
                </a:solidFill>
              </a:rPr>
              <a:t>1 </a:t>
            </a:r>
            <a:r>
              <a:rPr lang="uk-UA" sz="2400" dirty="0" smtClean="0">
                <a:solidFill>
                  <a:srgbClr val="FF0000"/>
                </a:solidFill>
              </a:rPr>
              <a:t>дослідження </a:t>
            </a: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</a:rPr>
              <a:t>18 проектів - до 118000 євро + 5 333 </a:t>
            </a:r>
            <a:r>
              <a:rPr lang="uk-UA" sz="2400" dirty="0" err="1" smtClean="0">
                <a:solidFill>
                  <a:schemeClr val="tx1">
                    <a:lumMod val="50000"/>
                  </a:schemeClr>
                </a:solidFill>
              </a:rPr>
              <a:t>євро</a:t>
            </a: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</a:rPr>
              <a:t> в якості </a:t>
            </a: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</a:rPr>
              <a:t>нагороди</a:t>
            </a:r>
            <a:endParaRPr lang="en-US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</a:rPr>
              <a:t>Створіть структуру </a:t>
            </a:r>
            <a:r>
              <a:rPr lang="uk-UA" sz="2400" dirty="0" err="1" smtClean="0">
                <a:solidFill>
                  <a:schemeClr val="tx1">
                    <a:lumMod val="50000"/>
                  </a:schemeClr>
                </a:solidFill>
              </a:rPr>
              <a:t>Ontochain</a:t>
            </a: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</a:rPr>
              <a:t> як орієнтоване на людину, децентралізоване і надійне рішення на основі доступних технологій. </a:t>
            </a:r>
            <a:endParaRPr lang="uk-UA" sz="2400" dirty="0" smtClean="0">
              <a:solidFill>
                <a:schemeClr val="tx1">
                  <a:lumMod val="50000"/>
                </a:schemeClr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</a:rPr>
              <a:t>Доступна </a:t>
            </a:r>
            <a:r>
              <a:rPr lang="uk-UA" sz="2400" dirty="0" err="1" smtClean="0">
                <a:solidFill>
                  <a:schemeClr val="tx1">
                    <a:lumMod val="50000"/>
                  </a:schemeClr>
                </a:solidFill>
              </a:rPr>
              <a:t>Коучингова</a:t>
            </a: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</a:rPr>
              <a:t> підтримка</a:t>
            </a: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r>
              <a:rPr lang="uk-UA" sz="2400" dirty="0" smtClean="0">
                <a:solidFill>
                  <a:schemeClr val="tx1">
                    <a:lumMod val="50000"/>
                  </a:schemeClr>
                </a:solidFill>
                <a:latin typeface="inherit"/>
                <a:cs typeface="Arial" pitchFamily="34" charset="0"/>
              </a:rPr>
              <a:t> </a:t>
            </a:r>
            <a:endParaRPr lang="uk-UA" sz="24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CALL </a:t>
            </a:r>
            <a:r>
              <a:rPr lang="uk-UA" sz="2400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2 </a:t>
            </a:r>
            <a:r>
              <a:rPr lang="uk-UA" sz="2400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Протоколи і основи екосистеми програмного забезпечення </a:t>
            </a: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12 проектів - до 160 000 євро </a:t>
            </a:r>
            <a:endParaRPr lang="en-US" sz="24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Створіть </a:t>
            </a: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концепцію </a:t>
            </a:r>
            <a:r>
              <a:rPr lang="uk-UA" sz="2400" dirty="0" err="1" smtClean="0">
                <a:solidFill>
                  <a:srgbClr val="202124"/>
                </a:solidFill>
                <a:latin typeface="inherit"/>
                <a:cs typeface="Arial" pitchFamily="34" charset="0"/>
              </a:rPr>
              <a:t>Ontochain</a:t>
            </a: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 для створення заслуговує на довіру процесу обміну інформацією і більшою обробки </a:t>
            </a:r>
            <a:r>
              <a:rPr lang="uk-UA" sz="2400" dirty="0" err="1" smtClean="0">
                <a:solidFill>
                  <a:srgbClr val="202124"/>
                </a:solidFill>
                <a:latin typeface="inherit"/>
                <a:cs typeface="Arial" pitchFamily="34" charset="0"/>
              </a:rPr>
              <a:t>транзакційного</a:t>
            </a: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 контенту. </a:t>
            </a:r>
            <a:endParaRPr lang="en-US" sz="24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Створення </a:t>
            </a: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прототипів платформи </a:t>
            </a:r>
            <a:r>
              <a:rPr lang="uk-UA" sz="2400" dirty="0" err="1" smtClean="0">
                <a:solidFill>
                  <a:srgbClr val="202124"/>
                </a:solidFill>
                <a:latin typeface="inherit"/>
                <a:cs typeface="Arial" pitchFamily="34" charset="0"/>
              </a:rPr>
              <a:t>Ontochain</a:t>
            </a: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 </a:t>
            </a:r>
            <a:endParaRPr lang="en-US" sz="2400" dirty="0" smtClean="0">
              <a:solidFill>
                <a:srgbClr val="202124"/>
              </a:solidFill>
              <a:latin typeface="inherit"/>
              <a:cs typeface="Arial" pitchFamily="34" charset="0"/>
            </a:endParaRPr>
          </a:p>
          <a:p>
            <a:pPr algn="ctr"/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Доступна </a:t>
            </a:r>
            <a:r>
              <a:rPr lang="uk-UA" sz="2400" dirty="0" err="1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Коучингова</a:t>
            </a: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 </a:t>
            </a:r>
            <a:r>
              <a:rPr lang="uk-UA" sz="24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підтримка</a:t>
            </a:r>
            <a:r>
              <a:rPr lang="uk-UA" sz="2400" dirty="0" smtClean="0"/>
              <a:t> </a:t>
            </a:r>
            <a:endParaRPr lang="uk-UA" sz="2400" dirty="0" smtClean="0"/>
          </a:p>
          <a:p>
            <a:pPr algn="ctr"/>
            <a:endParaRPr lang="uk-UA" sz="24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CALL</a:t>
            </a:r>
            <a:r>
              <a:rPr lang="uk-UA" sz="2400" dirty="0" smtClean="0">
                <a:solidFill>
                  <a:srgbClr val="FF0000"/>
                </a:solidFill>
              </a:rPr>
              <a:t> </a:t>
            </a:r>
            <a:r>
              <a:rPr lang="uk-UA" sz="2400" dirty="0" smtClean="0">
                <a:solidFill>
                  <a:srgbClr val="FF0000"/>
                </a:solidFill>
              </a:rPr>
              <a:t>3 Додатки та експерименти 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15 проектів - до 150 000 євро </a:t>
            </a:r>
            <a:endParaRPr lang="uk-UA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Використовуйте 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рішення </a:t>
            </a:r>
            <a:r>
              <a:rPr lang="uk-UA" sz="2400" dirty="0" err="1" smtClean="0">
                <a:solidFill>
                  <a:schemeClr val="tx2">
                    <a:lumMod val="50000"/>
                  </a:schemeClr>
                </a:solidFill>
              </a:rPr>
              <a:t>Ontochain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 в реальних випадках використання. Доступна </a:t>
            </a:r>
            <a:r>
              <a:rPr lang="uk-UA" sz="2400" dirty="0" err="1" smtClean="0">
                <a:solidFill>
                  <a:schemeClr val="tx2">
                    <a:lumMod val="50000"/>
                  </a:schemeClr>
                </a:solidFill>
              </a:rPr>
              <a:t>Коучингова</a:t>
            </a: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</a:rPr>
              <a:t> підтримка.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632" y="230285"/>
            <a:ext cx="10972800" cy="588581"/>
          </a:xfrm>
        </p:spPr>
        <p:txBody>
          <a:bodyPr>
            <a:normAutofit/>
          </a:bodyPr>
          <a:lstStyle/>
          <a:p>
            <a:r>
              <a:rPr lang="ru-RU" sz="2800" cap="all" dirty="0" smtClean="0">
                <a:solidFill>
                  <a:srgbClr val="FF0000"/>
                </a:solidFill>
              </a:rPr>
              <a:t>ДОСЛІДЖЕННЯ ЄС ЩОДО ШТУЧНОГО </a:t>
            </a:r>
            <a:r>
              <a:rPr lang="ru-RU" sz="2800" cap="all" dirty="0" smtClean="0">
                <a:solidFill>
                  <a:srgbClr val="FF0000"/>
                </a:solidFill>
              </a:rPr>
              <a:t>ІНТЕЛЕКТУ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76211" y="1928802"/>
            <a:ext cx="11144328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cs typeface="Arial" pitchFamily="34" charset="0"/>
            </a:endParaRPr>
          </a:p>
        </p:txBody>
      </p:sp>
      <p:pic>
        <p:nvPicPr>
          <p:cNvPr id="15362" name="Picture 2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67" y="1"/>
            <a:ext cx="12700" cy="9525"/>
          </a:xfrm>
          <a:prstGeom prst="rect">
            <a:avLst/>
          </a:prstGeom>
          <a:noFill/>
        </p:spPr>
      </p:pic>
      <p:pic>
        <p:nvPicPr>
          <p:cNvPr id="15363" name="Picture 3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434" y="1"/>
            <a:ext cx="12700" cy="9525"/>
          </a:xfrm>
          <a:prstGeom prst="rect">
            <a:avLst/>
          </a:prstGeom>
          <a:noFill/>
        </p:spPr>
      </p:pic>
      <p:pic>
        <p:nvPicPr>
          <p:cNvPr id="15364" name="Picture 4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101" y="1"/>
            <a:ext cx="12700" cy="9525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18364" y="723333"/>
            <a:ext cx="11436824" cy="8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202124"/>
                </a:solidFill>
                <a:cs typeface="Arial" pitchFamily="34" charset="0"/>
              </a:rPr>
              <a:t>    </a:t>
            </a:r>
          </a:p>
          <a:p>
            <a:pPr fontAlgn="base"/>
            <a:r>
              <a:rPr lang="uk-UA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endParaRPr lang="uk-UA" sz="2400" u="sng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9558" y="1044014"/>
            <a:ext cx="1079537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   У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жовтні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2020 року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розпочався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проект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MUHAI,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який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фінансується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ЄС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передбачає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кардинально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новий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підхід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у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дослідженнях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орієнтованих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на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технології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штучного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інтелекту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. </a:t>
            </a:r>
          </a:p>
          <a:p>
            <a:pPr fontAlgn="base"/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  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Орієнтований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на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людину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штучний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інтелект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прагне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розширювати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можливості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а не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замінювати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людей,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що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означає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що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він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повинен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вміти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пояснювати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як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він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досягав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рішень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захищати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приймати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поради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від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людей,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керуватись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вимогами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етичних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моральних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стандартів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fontAlgn="base"/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  Проект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координується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Університетом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Бремена (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Німеччина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), партнерами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якого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є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дослідницькі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наукові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установи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Бельгії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Франції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Італії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Нідерландів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. </a:t>
            </a:r>
          </a:p>
          <a:p>
            <a:pPr fontAlgn="base"/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   </a:t>
            </a:r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</a:rPr>
              <a:t>Детальніше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</a:rPr>
              <a:t>:</a:t>
            </a:r>
            <a:r>
              <a:rPr lang="ru-RU" dirty="0" smtClean="0"/>
              <a:t> </a:t>
            </a:r>
            <a:r>
              <a:rPr lang="en-US" dirty="0" smtClean="0">
                <a:hlinkClick r:id="rId3"/>
              </a:rPr>
              <a:t>https://bit.ly/36sLKJz</a:t>
            </a:r>
            <a:r>
              <a:rPr lang="en-US" dirty="0" smtClean="0"/>
              <a:t>, </a:t>
            </a:r>
            <a:r>
              <a:rPr lang="en-US" dirty="0" smtClean="0">
                <a:hlinkClick r:id="rId4"/>
              </a:rPr>
              <a:t>https://bit.ly/3g0UR7r</a:t>
            </a:r>
            <a:r>
              <a:rPr lang="en-US" dirty="0" smtClean="0"/>
              <a:t>, </a:t>
            </a:r>
            <a:r>
              <a:rPr lang="en-US" dirty="0" smtClean="0">
                <a:hlinkClick r:id="rId5"/>
              </a:rPr>
              <a:t>https://bit.ly/2Ju7Fav</a:t>
            </a:r>
            <a:r>
              <a:rPr lang="en-US" dirty="0" smtClean="0"/>
              <a:t> </a:t>
            </a:r>
            <a:endParaRPr lang="uk-UA" dirty="0" smtClean="0"/>
          </a:p>
          <a:p>
            <a:pPr fontAlgn="base"/>
            <a:endParaRPr lang="uk-UA" dirty="0" smtClean="0"/>
          </a:p>
          <a:p>
            <a:pPr fontAlgn="base"/>
            <a:endParaRPr lang="uk-UA" dirty="0" smtClean="0"/>
          </a:p>
          <a:p>
            <a:pPr fontAlgn="base"/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803529" y="6042125"/>
            <a:ext cx="3027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  <a:hlinkClick r:id="rId6"/>
              </a:rPr>
              <a:t>FET-Open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  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  </a:t>
            </a:r>
            <a:r>
              <a:rPr lang="en-US" u="sng" dirty="0" smtClean="0">
                <a:solidFill>
                  <a:schemeClr val="tx1">
                    <a:lumMod val="50000"/>
                  </a:schemeClr>
                </a:solidFill>
                <a:hlinkClick r:id="rId7"/>
              </a:rPr>
              <a:t>FET Proactive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 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1194" y="5628648"/>
            <a:ext cx="11464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https://ec.europa.eu/programmes/horizon2020/en/news/muhai-project-introduces-meaning-and-understanding-artificial-intelligence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7932" y="6426693"/>
            <a:ext cx="4966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https://www.facebook.com/h2020.ncp.sme.kr.ua</a:t>
            </a:r>
            <a:r>
              <a:rPr lang="en-US" dirty="0" smtClean="0"/>
              <a:t>/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632" y="230285"/>
            <a:ext cx="10972800" cy="588581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ПРОЄКТ </a:t>
            </a:r>
            <a:r>
              <a:rPr lang="en-US" sz="2800" b="1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PASIFIC</a:t>
            </a:r>
            <a:r>
              <a:rPr lang="uk-UA" sz="2800" b="1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 </a:t>
            </a:r>
            <a:r>
              <a:rPr lang="uk-UA" sz="2800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(</a:t>
            </a:r>
            <a:r>
              <a:rPr lang="en-US" sz="2800" dirty="0" smtClean="0">
                <a:solidFill>
                  <a:srgbClr val="FF0000"/>
                </a:solidFill>
                <a:cs typeface="Arial" pitchFamily="34" charset="0"/>
              </a:rPr>
              <a:t>MSCA COFUND</a:t>
            </a:r>
            <a:r>
              <a:rPr lang="ru-RU" sz="2800" dirty="0" smtClean="0">
                <a:solidFill>
                  <a:srgbClr val="FF0000"/>
                </a:solidFill>
              </a:rPr>
              <a:t>)</a:t>
            </a:r>
            <a:r>
              <a:rPr lang="uk-UA" sz="2800" dirty="0" smtClean="0">
                <a:solidFill>
                  <a:srgbClr val="FF0000"/>
                </a:solidFill>
                <a:latin typeface="inherit"/>
                <a:cs typeface="Arial" pitchFamily="34" charset="0"/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76211" y="1928802"/>
            <a:ext cx="11144328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cs typeface="Arial" pitchFamily="34" charset="0"/>
            </a:endParaRPr>
          </a:p>
        </p:txBody>
      </p:sp>
      <p:pic>
        <p:nvPicPr>
          <p:cNvPr id="15362" name="Picture 2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67" y="1"/>
            <a:ext cx="12700" cy="9525"/>
          </a:xfrm>
          <a:prstGeom prst="rect">
            <a:avLst/>
          </a:prstGeom>
          <a:noFill/>
        </p:spPr>
      </p:pic>
      <p:pic>
        <p:nvPicPr>
          <p:cNvPr id="15363" name="Picture 3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434" y="1"/>
            <a:ext cx="12700" cy="9525"/>
          </a:xfrm>
          <a:prstGeom prst="rect">
            <a:avLst/>
          </a:prstGeom>
          <a:noFill/>
        </p:spPr>
      </p:pic>
      <p:pic>
        <p:nvPicPr>
          <p:cNvPr id="15364" name="Picture 4" descr="https://mail.google.com/mail/u/0/images/cleardo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101" y="1"/>
            <a:ext cx="12700" cy="9525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18364" y="723333"/>
            <a:ext cx="11436824" cy="5545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202124"/>
                </a:solidFill>
                <a:cs typeface="Arial" pitchFamily="34" charset="0"/>
              </a:rPr>
              <a:t>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202124"/>
                </a:solidFill>
                <a:cs typeface="Arial" pitchFamily="34" charset="0"/>
              </a:rPr>
              <a:t> Польська </a:t>
            </a:r>
            <a:r>
              <a:rPr lang="uk-UA" sz="2000" dirty="0" smtClean="0">
                <a:solidFill>
                  <a:srgbClr val="202124"/>
                </a:solidFill>
                <a:cs typeface="Arial" pitchFamily="34" charset="0"/>
              </a:rPr>
              <a:t>академія наук (</a:t>
            </a:r>
            <a:r>
              <a:rPr lang="en-US" sz="2000" dirty="0" smtClean="0">
                <a:solidFill>
                  <a:srgbClr val="202124"/>
                </a:solidFill>
                <a:cs typeface="Arial" pitchFamily="34" charset="0"/>
              </a:rPr>
              <a:t>PAN) </a:t>
            </a:r>
            <a:r>
              <a:rPr lang="uk-UA" sz="2000" dirty="0" smtClean="0">
                <a:solidFill>
                  <a:srgbClr val="202124"/>
                </a:solidFill>
                <a:cs typeface="Arial" pitchFamily="34" charset="0"/>
              </a:rPr>
              <a:t>анонсує відкриття міжнародної стипендіальної програми </a:t>
            </a:r>
            <a:r>
              <a:rPr lang="en-US" sz="2000" dirty="0" smtClean="0">
                <a:solidFill>
                  <a:srgbClr val="202124"/>
                </a:solidFill>
                <a:cs typeface="Arial" pitchFamily="34" charset="0"/>
              </a:rPr>
              <a:t>Polish Academy of Sciences ‘Individual Fellowships: Innovation &amp; Creativity (PASIFIC). </a:t>
            </a:r>
            <a:r>
              <a:rPr lang="uk-UA" sz="2000" dirty="0" smtClean="0">
                <a:solidFill>
                  <a:srgbClr val="202124"/>
                </a:solidFill>
                <a:cs typeface="Arial" pitchFamily="34" charset="0"/>
              </a:rPr>
              <a:t>Програма фінансується Європейським Союзом у рамках програми </a:t>
            </a:r>
            <a:r>
              <a:rPr lang="en-US" sz="2000" dirty="0" smtClean="0">
                <a:solidFill>
                  <a:srgbClr val="202124"/>
                </a:solidFill>
                <a:cs typeface="Arial" pitchFamily="34" charset="0"/>
              </a:rPr>
              <a:t>Marie </a:t>
            </a:r>
            <a:r>
              <a:rPr lang="en-US" sz="2000" dirty="0" err="1" smtClean="0">
                <a:solidFill>
                  <a:srgbClr val="202124"/>
                </a:solidFill>
                <a:cs typeface="Arial" pitchFamily="34" charset="0"/>
              </a:rPr>
              <a:t>Skłodowska</a:t>
            </a:r>
            <a:r>
              <a:rPr lang="en-US" sz="2000" dirty="0" smtClean="0">
                <a:solidFill>
                  <a:srgbClr val="202124"/>
                </a:solidFill>
                <a:cs typeface="Arial" pitchFamily="34" charset="0"/>
              </a:rPr>
              <a:t>-Curie Actions Co-funding of regional, national and international </a:t>
            </a:r>
            <a:r>
              <a:rPr lang="en-US" sz="2000" dirty="0" err="1" smtClean="0">
                <a:solidFill>
                  <a:srgbClr val="202124"/>
                </a:solidFill>
                <a:cs typeface="Arial" pitchFamily="34" charset="0"/>
              </a:rPr>
              <a:t>programmes</a:t>
            </a:r>
            <a:r>
              <a:rPr lang="en-US" sz="2000" dirty="0" smtClean="0">
                <a:solidFill>
                  <a:srgbClr val="202124"/>
                </a:solidFill>
                <a:cs typeface="Arial" pitchFamily="34" charset="0"/>
              </a:rPr>
              <a:t> (MSCA COFUND). </a:t>
            </a:r>
            <a:endParaRPr lang="uk-UA" sz="2000" dirty="0" smtClean="0">
              <a:solidFill>
                <a:srgbClr val="202124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2000" dirty="0" smtClean="0">
              <a:solidFill>
                <a:srgbClr val="202124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202124"/>
                </a:solidFill>
                <a:cs typeface="Arial" pitchFamily="34" charset="0"/>
              </a:rPr>
              <a:t>      </a:t>
            </a:r>
            <a:r>
              <a:rPr lang="en-US" sz="2000" dirty="0" smtClean="0">
                <a:solidFill>
                  <a:srgbClr val="202124"/>
                </a:solidFill>
                <a:cs typeface="Arial" pitchFamily="34" charset="0"/>
              </a:rPr>
              <a:t>PASIFIC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пропонує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дворічні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постдокторські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стипендії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для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видатних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дослідників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будь-якої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національності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з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усіх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наукових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дисциплін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. </a:t>
            </a:r>
            <a:endParaRPr lang="ru-RU" sz="2000" dirty="0" smtClean="0">
              <a:solidFill>
                <a:srgbClr val="202124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  !! 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Кожен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стипендіат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cs typeface="Arial" pitchFamily="34" charset="0"/>
              </a:rPr>
              <a:t>PASIFIC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отримуватиме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щомісячно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приблизно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2500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євро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крім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того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забезпечується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бюджетом на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дослідження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до 93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тис.євро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на проект.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    У 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рамках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двох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конкурсів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які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будуть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оголошені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у 2021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році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, буде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обрано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50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видатних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вчених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які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проведуть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свої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дослідження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в одному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з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68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інститутів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Польської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академії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наук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або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в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Міжнародному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інституті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молекулярної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та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клітинної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біології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у </a:t>
            </a:r>
            <a:r>
              <a:rPr lang="ru-RU" sz="2000" dirty="0" err="1" smtClean="0">
                <a:solidFill>
                  <a:srgbClr val="202124"/>
                </a:solidFill>
                <a:cs typeface="Arial" pitchFamily="34" charset="0"/>
              </a:rPr>
              <a:t>Варшаві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202124"/>
                </a:solidFill>
                <a:cs typeface="Arial" pitchFamily="34" charset="0"/>
              </a:rPr>
              <a:t>    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Заявки 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на перший конкурс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можна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подати до 30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червня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2021 року, на 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другий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– до 30 </a:t>
            </a:r>
            <a:r>
              <a:rPr lang="ru-RU" sz="2000" dirty="0" err="1" smtClean="0">
                <a:solidFill>
                  <a:srgbClr val="FF0000"/>
                </a:solidFill>
                <a:cs typeface="Arial" pitchFamily="34" charset="0"/>
              </a:rPr>
              <a:t>грудня</a:t>
            </a:r>
            <a:r>
              <a:rPr lang="ru-RU" sz="2000" dirty="0" smtClean="0">
                <a:solidFill>
                  <a:srgbClr val="FF0000"/>
                </a:solidFill>
                <a:cs typeface="Arial" pitchFamily="34" charset="0"/>
              </a:rPr>
              <a:t> 2021 року.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    </a:t>
            </a:r>
            <a:r>
              <a:rPr lang="ru-RU" sz="2100" dirty="0" err="1" smtClean="0">
                <a:solidFill>
                  <a:srgbClr val="202124"/>
                </a:solidFill>
                <a:latin typeface="inherit"/>
                <a:cs typeface="Arial" pitchFamily="34" charset="0"/>
              </a:rPr>
              <a:t>Детальніше</a:t>
            </a:r>
            <a:r>
              <a:rPr lang="ru-RU" sz="2100" dirty="0" smtClean="0">
                <a:solidFill>
                  <a:srgbClr val="202124"/>
                </a:solidFill>
                <a:latin typeface="inherit"/>
                <a:cs typeface="Arial" pitchFamily="34" charset="0"/>
              </a:rPr>
              <a:t>: </a:t>
            </a:r>
            <a:r>
              <a:rPr lang="en-US" sz="2400" dirty="0" smtClean="0">
                <a:hlinkClick r:id="rId3"/>
              </a:rPr>
              <a:t> https://bit.ly/3okJdHl</a:t>
            </a:r>
            <a:r>
              <a:rPr lang="en-US" sz="2400" dirty="0" smtClean="0"/>
              <a:t>, </a:t>
            </a:r>
            <a:r>
              <a:rPr lang="en-US" sz="2400" u="sng" dirty="0" smtClean="0">
                <a:hlinkClick r:id="rId4"/>
              </a:rPr>
              <a:t>https://</a:t>
            </a:r>
            <a:r>
              <a:rPr lang="en-US" sz="2400" u="sng" dirty="0" smtClean="0">
                <a:hlinkClick r:id="rId4"/>
              </a:rPr>
              <a:t>pasific.pan.pl</a:t>
            </a:r>
            <a:endParaRPr lang="uk-UA" sz="2400" u="sng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42" name="Picture 2" descr="https://files.nas.gov.ua/PublicMessages/Logo/0/2020/12/_w/201201204354569-5591_jp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97282" y="5377217"/>
            <a:ext cx="2271637" cy="127779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7932" y="6426693"/>
            <a:ext cx="4966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https://www.facebook.com/h2020.ncp.sme.kr.ua</a:t>
            </a:r>
            <a:r>
              <a:rPr lang="en-US" dirty="0" smtClean="0"/>
              <a:t>/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 l="18358" t="16716" r="12687" b="16219"/>
          <a:stretch>
            <a:fillRect/>
          </a:stretch>
        </p:blipFill>
        <p:spPr bwMode="auto">
          <a:xfrm>
            <a:off x="982639" y="327546"/>
            <a:ext cx="10427700" cy="5704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7932" y="6426693"/>
            <a:ext cx="4966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https://www.facebook.com/h2020.ncp.sme.kr.ua</a:t>
            </a:r>
            <a:r>
              <a:rPr lang="en-US" dirty="0" smtClean="0"/>
              <a:t>/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 l="19478" t="20497" r="10448" b="13831"/>
          <a:stretch>
            <a:fillRect/>
          </a:stretch>
        </p:blipFill>
        <p:spPr bwMode="auto">
          <a:xfrm>
            <a:off x="204716" y="0"/>
            <a:ext cx="11764370" cy="620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7932" y="6426693"/>
            <a:ext cx="49667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https://www.facebook.com/h2020.ncp.sme.kr.ua</a:t>
            </a:r>
            <a:r>
              <a:rPr lang="en-US" dirty="0" smtClean="0"/>
              <a:t>/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908474" y="155276"/>
            <a:ext cx="8440738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sz="4000" b="1" dirty="0">
                <a:solidFill>
                  <a:srgbClr val="FF0000"/>
                </a:solidFill>
                <a:latin typeface="+mn-lt"/>
              </a:rPr>
              <a:t>Грантові програми з можливостями для бізнесу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>
            <a:extLst/>
          </p:cNvPr>
          <p:cNvSpPr>
            <a:spLocks noGrp="1"/>
          </p:cNvSpPr>
          <p:nvPr>
            <p:ph idx="1"/>
          </p:nvPr>
        </p:nvSpPr>
        <p:spPr>
          <a:xfrm>
            <a:off x="565892" y="1535502"/>
            <a:ext cx="11416937" cy="542673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sz="3100" b="1" dirty="0" smtClean="0">
                <a:solidFill>
                  <a:schemeClr val="accent4">
                    <a:lumMod val="10000"/>
                  </a:schemeClr>
                </a:solidFill>
              </a:rPr>
              <a:t>Міжнародна </a:t>
            </a:r>
            <a:r>
              <a:rPr lang="uk-UA" sz="3100" b="1" dirty="0">
                <a:solidFill>
                  <a:schemeClr val="accent4">
                    <a:lumMod val="10000"/>
                  </a:schemeClr>
                </a:solidFill>
              </a:rPr>
              <a:t>європейська інноваційна науково-технічна програма «EUREKA» </a:t>
            </a:r>
            <a:endParaRPr lang="uk-UA" b="1" dirty="0">
              <a:solidFill>
                <a:schemeClr val="accent4">
                  <a:lumMod val="10000"/>
                </a:schemeClr>
              </a:solidFill>
            </a:endParaRPr>
          </a:p>
          <a:p>
            <a:pPr>
              <a:defRPr/>
            </a:pPr>
            <a:endParaRPr lang="uk-UA" b="1" dirty="0"/>
          </a:p>
          <a:p>
            <a:pPr>
              <a:defRPr/>
            </a:pPr>
            <a:endParaRPr lang="uk-UA" b="1" dirty="0" smtClean="0">
              <a:hlinkClick r:id="rId2"/>
            </a:endParaRPr>
          </a:p>
          <a:p>
            <a:pPr>
              <a:defRPr/>
            </a:pPr>
            <a:endParaRPr lang="uk-UA" b="1" dirty="0" smtClean="0">
              <a:hlinkClick r:id="rId2"/>
            </a:endParaRPr>
          </a:p>
          <a:p>
            <a:pPr>
              <a:defRPr/>
            </a:pPr>
            <a:endParaRPr lang="uk-UA" b="1" dirty="0" smtClean="0">
              <a:hlinkClick r:id="rId2"/>
            </a:endParaRPr>
          </a:p>
          <a:p>
            <a:pPr>
              <a:defRPr/>
            </a:pPr>
            <a:endParaRPr lang="uk-UA" b="1" dirty="0" smtClean="0">
              <a:hlinkClick r:id="rId2"/>
            </a:endParaRPr>
          </a:p>
          <a:p>
            <a:pPr>
              <a:defRPr/>
            </a:pPr>
            <a:endParaRPr lang="uk-UA" b="1" dirty="0" smtClean="0">
              <a:hlinkClick r:id="rId2"/>
            </a:endParaRPr>
          </a:p>
          <a:p>
            <a:pPr>
              <a:defRPr/>
            </a:pPr>
            <a:endParaRPr lang="uk-UA" b="1" dirty="0" smtClean="0">
              <a:hlinkClick r:id="rId2"/>
            </a:endParaRPr>
          </a:p>
          <a:p>
            <a:pPr>
              <a:defRPr/>
            </a:pPr>
            <a:r>
              <a:rPr lang="en-US" b="1" dirty="0" smtClean="0">
                <a:hlinkClick r:id="rId2"/>
              </a:rPr>
              <a:t>http</a:t>
            </a:r>
            <a:r>
              <a:rPr lang="en-US" b="1" dirty="0">
                <a:hlinkClick r:id="rId2"/>
              </a:rPr>
              <a:t>://www.eurekanetwork.org/</a:t>
            </a:r>
            <a:endParaRPr lang="uk-UA" b="1" dirty="0"/>
          </a:p>
          <a:p>
            <a:pPr>
              <a:defRPr/>
            </a:pPr>
            <a:endParaRPr lang="uk-UA" b="1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uk-UA" b="1" dirty="0"/>
          </a:p>
          <a:p>
            <a:pPr>
              <a:defRPr/>
            </a:pP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 l="10281" t="10020" r="3179" b="15917"/>
          <a:stretch>
            <a:fillRect/>
          </a:stretch>
        </p:blipFill>
        <p:spPr bwMode="auto">
          <a:xfrm>
            <a:off x="2587922" y="2510288"/>
            <a:ext cx="7096023" cy="341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5180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омера слайда 2"/>
          <p:cNvSpPr>
            <a:spLocks noGrp="1"/>
          </p:cNvSpPr>
          <p:nvPr>
            <p:ph type="sldNum" sz="quarter" idx="12"/>
          </p:nvPr>
        </p:nvSpPr>
        <p:spPr>
          <a:xfrm>
            <a:off x="9624392" y="5949281"/>
            <a:ext cx="762000" cy="365125"/>
          </a:xfrm>
        </p:spPr>
        <p:txBody>
          <a:bodyPr>
            <a:normAutofit/>
          </a:bodyPr>
          <a:lstStyle/>
          <a:p>
            <a:r>
              <a:rPr lang="en-US" dirty="0"/>
              <a:t>6</a:t>
            </a:r>
            <a:endParaRPr lang="uk-UA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8128" y="331930"/>
            <a:ext cx="9593160" cy="569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9107424" y="6449101"/>
            <a:ext cx="2167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800" smtClean="0">
                <a:solidFill>
                  <a:schemeClr val="tx1"/>
                </a:solidFill>
              </a:rPr>
              <a:t>www.ncp-sme.kr.ua</a:t>
            </a:r>
            <a:r>
              <a:rPr lang="en-US" smtClean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832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2063750" y="365126"/>
            <a:ext cx="8440738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sz="4000" b="1" dirty="0">
                <a:solidFill>
                  <a:srgbClr val="FF0000"/>
                </a:solidFill>
                <a:latin typeface="+mn-lt"/>
              </a:rPr>
              <a:t>Грантові програми з можливостями для бізнесу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>
            <a:extLst/>
          </p:cNvPr>
          <p:cNvSpPr>
            <a:spLocks noGrp="1"/>
          </p:cNvSpPr>
          <p:nvPr>
            <p:ph idx="1"/>
          </p:nvPr>
        </p:nvSpPr>
        <p:spPr>
          <a:xfrm>
            <a:off x="692332" y="1825626"/>
            <a:ext cx="11025052" cy="476567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УКРАЇНСЬКИЙ КУЛЬТУРНИЙ ФОНД</a:t>
            </a:r>
          </a:p>
          <a:p>
            <a:pPr>
              <a:defRPr/>
            </a:pP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спільно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Міністерством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інформаційної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додатковий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конкурс на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програму</a:t>
            </a:r>
            <a:endParaRPr lang="ru-RU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endParaRPr lang="ru-RU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ru-RU" b="1" dirty="0" err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Дедлайн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січень-лютий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року</a:t>
            </a:r>
          </a:p>
          <a:p>
            <a:pPr algn="l">
              <a:defRPr/>
            </a:pPr>
            <a:endParaRPr lang="ru-RU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ru-RU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Детальніше</a:t>
            </a:r>
            <a:r>
              <a:rPr lang="ru-RU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ucf.in.ua/news/05-10-2020</a:t>
            </a:r>
            <a:endParaRPr lang="uk-UA" u="sng" dirty="0" smtClean="0"/>
          </a:p>
          <a:p>
            <a:pPr algn="l">
              <a:defRPr/>
            </a:pPr>
            <a:endParaRPr lang="uk-UA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defRPr/>
            </a:pPr>
            <a:endParaRPr lang="uk-UA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rcRect l="42327" t="33286" r="15630" b="24044"/>
          <a:stretch>
            <a:fillRect/>
          </a:stretch>
        </p:blipFill>
        <p:spPr bwMode="auto">
          <a:xfrm>
            <a:off x="8543499" y="4408227"/>
            <a:ext cx="3213877" cy="2059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8577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850277" y="0"/>
            <a:ext cx="85852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sz="4000" b="1" dirty="0">
                <a:solidFill>
                  <a:srgbClr val="FF0000"/>
                </a:solidFill>
                <a:latin typeface="+mn-lt"/>
              </a:rPr>
              <a:t>Грантові програми з можливостями для бізнесу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>
            <a:extLst/>
          </p:cNvPr>
          <p:cNvSpPr>
            <a:spLocks noGrp="1"/>
          </p:cNvSpPr>
          <p:nvPr>
            <p:ph idx="1"/>
          </p:nvPr>
        </p:nvSpPr>
        <p:spPr>
          <a:xfrm>
            <a:off x="391886" y="1130061"/>
            <a:ext cx="11586754" cy="5516804"/>
          </a:xfrm>
        </p:spPr>
        <p:txBody>
          <a:bodyPr rtlCol="0">
            <a:normAutofit/>
          </a:bodyPr>
          <a:lstStyle/>
          <a:p>
            <a:pPr marL="457200" indent="-457200">
              <a:defRPr/>
            </a:pPr>
            <a:r>
              <a:rPr lang="uk-UA" b="1" dirty="0" smtClean="0">
                <a:solidFill>
                  <a:schemeClr val="accent4">
                    <a:lumMod val="10000"/>
                  </a:schemeClr>
                </a:solidFill>
              </a:rPr>
              <a:t>УКРАЇНСЬКИЙ ФОНД СТАРТАПІВ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endParaRPr lang="uk-UA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marL="457200" indent="-457200"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https://usf.com.ua/</a:t>
            </a:r>
            <a:endParaRPr lang="uk-UA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algn="l">
              <a:defRPr/>
            </a:pPr>
            <a:r>
              <a:rPr lang="ru-RU" dirty="0" smtClean="0">
                <a:solidFill>
                  <a:schemeClr val="accent2"/>
                </a:solidFill>
              </a:rPr>
              <a:t>    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5095" t="28427" r="9009" b="5912"/>
          <a:stretch>
            <a:fillRect/>
          </a:stretch>
        </p:blipFill>
        <p:spPr bwMode="auto">
          <a:xfrm>
            <a:off x="983411" y="2130724"/>
            <a:ext cx="10714008" cy="450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4986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 l="19142" t="20697" r="10895" b="13035"/>
          <a:stretch>
            <a:fillRect/>
          </a:stretch>
        </p:blipFill>
        <p:spPr bwMode="auto">
          <a:xfrm>
            <a:off x="723331" y="313899"/>
            <a:ext cx="10890913" cy="580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2063750" y="365126"/>
            <a:ext cx="8440738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sz="4000" b="1" dirty="0">
                <a:solidFill>
                  <a:srgbClr val="FF0000"/>
                </a:solidFill>
                <a:latin typeface="+mn-lt"/>
              </a:rPr>
              <a:t>Грантові програми з можливостями для бізнесу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>
            <a:extLst/>
          </p:cNvPr>
          <p:cNvSpPr>
            <a:spLocks noGrp="1"/>
          </p:cNvSpPr>
          <p:nvPr>
            <p:ph idx="1"/>
          </p:nvPr>
        </p:nvSpPr>
        <p:spPr>
          <a:xfrm>
            <a:off x="692332" y="1825626"/>
            <a:ext cx="11025052" cy="4765675"/>
          </a:xfrm>
        </p:spPr>
        <p:txBody>
          <a:bodyPr rtlCol="0">
            <a:normAutofit/>
          </a:bodyPr>
          <a:lstStyle/>
          <a:p>
            <a:pPr>
              <a:defRPr/>
            </a:pPr>
            <a:endParaRPr lang="uk-UA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defRPr/>
            </a:pPr>
            <a:r>
              <a:rPr lang="uk-UA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Програма </a:t>
            </a:r>
            <a:r>
              <a:rPr lang="uk-UA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ЄС «Креативна Європа»</a:t>
            </a:r>
          </a:p>
          <a:p>
            <a:pPr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  <a:hlinkClick r:id="rId2"/>
              </a:rPr>
              <a:t>https://creativeeurope.in.ua/</a:t>
            </a:r>
            <a:endParaRPr lang="uk-UA" sz="3600" b="1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>
              <a:defRPr/>
            </a:pPr>
            <a:endParaRPr lang="uk-UA" sz="3600" b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Програма </a:t>
            </a:r>
            <a:r>
              <a:rPr lang="uk-UA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ЄС «ERASMUS+»</a:t>
            </a:r>
          </a:p>
          <a:p>
            <a:pPr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  <a:hlinkClick r:id="rId4"/>
              </a:rPr>
              <a:t>http://erasmusplus.org.ua/</a:t>
            </a: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  <a:hlinkClick r:id="rId5"/>
              </a:rPr>
              <a:t>https://eacea.ec.europa.eu/erasmus-plus/funding_en</a:t>
            </a: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577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841650" y="0"/>
            <a:ext cx="85852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sz="4000" b="1" dirty="0">
                <a:solidFill>
                  <a:srgbClr val="FF0000"/>
                </a:solidFill>
                <a:latin typeface="+mn-lt"/>
              </a:rPr>
              <a:t>Грантові програми з можливостями для бізнесу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>
            <a:extLst/>
          </p:cNvPr>
          <p:cNvSpPr>
            <a:spLocks noGrp="1"/>
          </p:cNvSpPr>
          <p:nvPr>
            <p:ph idx="1"/>
          </p:nvPr>
        </p:nvSpPr>
        <p:spPr>
          <a:xfrm>
            <a:off x="391886" y="1147313"/>
            <a:ext cx="11586754" cy="5499551"/>
          </a:xfrm>
        </p:spPr>
        <p:txBody>
          <a:bodyPr rtlCol="0">
            <a:normAutofit/>
          </a:bodyPr>
          <a:lstStyle/>
          <a:p>
            <a:pPr algn="l">
              <a:defRPr/>
            </a:pP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accent4">
                    <a:lumMod val="10000"/>
                  </a:schemeClr>
                </a:solidFill>
              </a:rPr>
              <a:t>Програми </a:t>
            </a:r>
            <a:r>
              <a:rPr lang="uk-UA" b="1" dirty="0">
                <a:solidFill>
                  <a:schemeClr val="accent4">
                    <a:lumMod val="10000"/>
                  </a:schemeClr>
                </a:solidFill>
              </a:rPr>
              <a:t>розвитку інноваційних бізнес-проектів ДІФКУ </a:t>
            </a:r>
          </a:p>
          <a:p>
            <a:pPr>
              <a:defRPr/>
            </a:pPr>
            <a:r>
              <a:rPr lang="en-US" b="1" dirty="0">
                <a:hlinkClick r:id="rId2"/>
              </a:rPr>
              <a:t>www.sfii.gov.ua</a:t>
            </a:r>
            <a:endParaRPr lang="uk-UA" b="1" dirty="0"/>
          </a:p>
          <a:p>
            <a:pPr marL="457200" indent="-457200" algn="l">
              <a:defRPr/>
            </a:pPr>
            <a:endParaRPr lang="uk-UA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6297" t="23270" r="4764" b="15094"/>
          <a:stretch>
            <a:fillRect/>
          </a:stretch>
        </p:blipFill>
        <p:spPr bwMode="auto">
          <a:xfrm>
            <a:off x="698739" y="2441276"/>
            <a:ext cx="10843404" cy="422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4986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7" t="6877" r="5801" b="14722"/>
          <a:stretch>
            <a:fillRect/>
          </a:stretch>
        </p:blipFill>
        <p:spPr bwMode="auto">
          <a:xfrm>
            <a:off x="1247684" y="1231901"/>
            <a:ext cx="9483907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5217" t="6877" r="5801" b="147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0899" name="Text Box 2"/>
          <p:cNvSpPr txBox="1">
            <a:spLocks noChangeArrowheads="1"/>
          </p:cNvSpPr>
          <p:nvPr/>
        </p:nvSpPr>
        <p:spPr bwMode="auto">
          <a:xfrm>
            <a:off x="334956" y="5223207"/>
            <a:ext cx="11469188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1pPr>
            <a:lvl2pPr marL="742950" indent="-285750" defTabSz="449263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2pPr>
            <a:lvl3pPr marL="1143000" indent="-228600" defTabSz="449263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3pPr>
            <a:lvl4pPr marL="16002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4pPr>
            <a:lvl5pPr marL="20574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9pPr>
          </a:lstStyle>
          <a:p>
            <a:pPr marL="0" marR="0" lvl="0" indent="0" algn="l" defTabSz="4492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uk-UA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https://www.erasmus-entrepreneurs.eu/page.php?cid=5&amp;pid=018&amp;ctr=UA&amp;country=Ukraine</a:t>
            </a:r>
          </a:p>
        </p:txBody>
      </p:sp>
      <p:sp>
        <p:nvSpPr>
          <p:cNvPr id="80900" name="Text Box 3"/>
          <p:cNvSpPr txBox="1">
            <a:spLocks noChangeArrowheads="1"/>
          </p:cNvSpPr>
          <p:nvPr/>
        </p:nvSpPr>
        <p:spPr bwMode="auto">
          <a:xfrm>
            <a:off x="326572" y="5611624"/>
            <a:ext cx="11865428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1pPr>
            <a:lvl2pPr marL="742950" indent="-285750" defTabSz="449263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2pPr>
            <a:lvl3pPr marL="1143000" indent="-228600" defTabSz="449263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3pPr>
            <a:lvl4pPr marL="16002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4pPr>
            <a:lvl5pPr marL="2057400" indent="-228600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cs typeface="Noto Sans CJK SC Regular" charset="0"/>
              </a:defRPr>
            </a:lvl9pPr>
          </a:lstStyle>
          <a:p>
            <a:pPr marL="0" marR="0" lvl="0" indent="0" algn="l" defTabSz="4492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uk-UA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https://ucci.org.ua/international-projects/programa-es-erazmus-dlia-molodikh-pidpriiemtsiv</a:t>
            </a:r>
          </a:p>
        </p:txBody>
      </p:sp>
      <p:pic>
        <p:nvPicPr>
          <p:cNvPr id="8090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2801" y="73025"/>
            <a:ext cx="2733675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4478" y="6055773"/>
            <a:ext cx="4573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RadarTech email: eye@radartech. com. ua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22808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0280" y="2157573"/>
            <a:ext cx="3841749" cy="301032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uk-UA" sz="1200" dirty="0" smtClean="0"/>
              <a:t/>
            </a:r>
            <a:br>
              <a:rPr lang="ru-RU" altLang="uk-UA" sz="1200" dirty="0" smtClean="0"/>
            </a:br>
            <a:r>
              <a:rPr lang="ru-RU" altLang="uk-UA" sz="1200" dirty="0" smtClean="0"/>
              <a:t/>
            </a:r>
            <a:br>
              <a:rPr lang="ru-RU" altLang="uk-UA" sz="1200" dirty="0" smtClean="0"/>
            </a:br>
            <a:r>
              <a:rPr lang="ru-RU" altLang="uk-UA" sz="1200" dirty="0" smtClean="0"/>
              <a:t/>
            </a:r>
            <a:br>
              <a:rPr lang="ru-RU" altLang="uk-UA" sz="1200" dirty="0" smtClean="0"/>
            </a:br>
            <a:r>
              <a:rPr lang="ru-RU" altLang="uk-UA" sz="1200" dirty="0" smtClean="0"/>
              <a:t/>
            </a:r>
            <a:br>
              <a:rPr lang="ru-RU" altLang="uk-UA" sz="1200" dirty="0" smtClean="0"/>
            </a:br>
            <a:r>
              <a:rPr lang="ru-RU" altLang="uk-UA" sz="1200" dirty="0" smtClean="0"/>
              <a:t/>
            </a:r>
            <a:br>
              <a:rPr lang="ru-RU" altLang="uk-UA" sz="1200" dirty="0" smtClean="0"/>
            </a:br>
            <a:r>
              <a:rPr lang="ru-RU" altLang="uk-UA" sz="1200" dirty="0" smtClean="0"/>
              <a:t/>
            </a:r>
            <a:br>
              <a:rPr lang="ru-RU" altLang="uk-UA" sz="1200" dirty="0" smtClean="0"/>
            </a:br>
            <a:r>
              <a:rPr lang="ru-RU" altLang="uk-UA" sz="1200" dirty="0" smtClean="0"/>
              <a:t/>
            </a:r>
            <a:br>
              <a:rPr lang="ru-RU" altLang="uk-UA" sz="1200" dirty="0" smtClean="0"/>
            </a:br>
            <a:r>
              <a:rPr lang="ru-RU" altLang="uk-UA" sz="1600" b="1" dirty="0" err="1" smtClean="0"/>
              <a:t>Відділ</a:t>
            </a:r>
            <a:r>
              <a:rPr lang="ru-RU" altLang="uk-UA" sz="1600" b="1" dirty="0" smtClean="0"/>
              <a:t> трансферу </a:t>
            </a:r>
            <a:r>
              <a:rPr lang="ru-RU" altLang="uk-UA" sz="1600" b="1" dirty="0" err="1" smtClean="0"/>
              <a:t>технологій</a:t>
            </a:r>
            <a:r>
              <a:rPr lang="ru-RU" altLang="uk-UA" sz="1600" b="1" dirty="0" smtClean="0"/>
              <a:t> </a:t>
            </a:r>
            <a:r>
              <a:rPr lang="ru-RU" altLang="uk-UA" sz="1600" b="1" dirty="0" err="1" smtClean="0"/>
              <a:t>Інституту</a:t>
            </a:r>
            <a:r>
              <a:rPr lang="ru-RU" altLang="uk-UA" sz="1600" b="1" dirty="0" smtClean="0"/>
              <a:t> </a:t>
            </a:r>
            <a:r>
              <a:rPr lang="ru-RU" altLang="uk-UA" sz="1600" b="1" dirty="0" err="1" smtClean="0"/>
              <a:t>фізики</a:t>
            </a:r>
            <a:r>
              <a:rPr lang="ru-RU" altLang="uk-UA" sz="1600" b="1" dirty="0" smtClean="0"/>
              <a:t> </a:t>
            </a:r>
            <a:r>
              <a:rPr lang="ru-RU" altLang="uk-UA" sz="1600" b="1" dirty="0" err="1" smtClean="0"/>
              <a:t>Національної</a:t>
            </a:r>
            <a:r>
              <a:rPr lang="ru-RU" altLang="uk-UA" sz="1600" b="1" dirty="0" smtClean="0"/>
              <a:t> </a:t>
            </a:r>
            <a:r>
              <a:rPr lang="ru-RU" altLang="uk-UA" sz="1600" b="1" dirty="0" err="1" smtClean="0"/>
              <a:t>Академії</a:t>
            </a:r>
            <a:r>
              <a:rPr lang="ru-RU" altLang="uk-UA" sz="1600" b="1" dirty="0" smtClean="0"/>
              <a:t/>
            </a:r>
            <a:br>
              <a:rPr lang="ru-RU" altLang="uk-UA" sz="1600" b="1" dirty="0" smtClean="0"/>
            </a:br>
            <a:r>
              <a:rPr lang="ru-RU" altLang="uk-UA" sz="1600" b="1" dirty="0" smtClean="0"/>
              <a:t>Наук </a:t>
            </a:r>
            <a:r>
              <a:rPr lang="ru-RU" altLang="uk-UA" sz="1600" b="1" dirty="0" err="1" smtClean="0"/>
              <a:t>України</a:t>
            </a:r>
            <a:r>
              <a:rPr lang="ru-RU" altLang="uk-UA" sz="1600" b="1" dirty="0" smtClean="0"/>
              <a:t/>
            </a:r>
            <a:br>
              <a:rPr lang="ru-RU" altLang="uk-UA" sz="1600" b="1" dirty="0" smtClean="0"/>
            </a:br>
            <a:r>
              <a:rPr lang="ru-RU" altLang="uk-UA" sz="1600" dirty="0" smtClean="0"/>
              <a:t>Адреса: м. </a:t>
            </a:r>
            <a:r>
              <a:rPr lang="ru-RU" altLang="uk-UA" sz="1600" dirty="0" err="1" smtClean="0"/>
              <a:t>Київ</a:t>
            </a:r>
            <a:r>
              <a:rPr lang="ru-RU" altLang="uk-UA" sz="1600" dirty="0" smtClean="0"/>
              <a:t>, Проспект Науки, 46, 03680, тел: + 380 44􀁢525 98 41</a:t>
            </a:r>
            <a:br>
              <a:rPr lang="ru-RU" altLang="uk-UA" sz="1600" dirty="0" smtClean="0"/>
            </a:br>
            <a:r>
              <a:rPr lang="ru-RU" altLang="uk-UA" sz="1600" dirty="0" smtClean="0"/>
              <a:t>Фесенко </a:t>
            </a:r>
            <a:r>
              <a:rPr lang="ru-RU" altLang="uk-UA" sz="1600" dirty="0" err="1" smtClean="0"/>
              <a:t>Олена</a:t>
            </a:r>
            <a:r>
              <a:rPr lang="ru-RU" altLang="uk-UA" sz="1600" dirty="0" smtClean="0"/>
              <a:t/>
            </a:r>
            <a:br>
              <a:rPr lang="ru-RU" altLang="uk-UA" sz="1600" dirty="0" smtClean="0"/>
            </a:br>
            <a:r>
              <a:rPr lang="ru-RU" altLang="uk-UA" sz="1600" dirty="0" smtClean="0">
                <a:hlinkClick r:id="rId2"/>
              </a:rPr>
              <a:t>http://www.iop.kiev.ua/~een/</a:t>
            </a:r>
            <a:r>
              <a:rPr lang="ru-RU" altLang="uk-UA" sz="1600" dirty="0" smtClean="0"/>
              <a:t/>
            </a:r>
            <a:br>
              <a:rPr lang="ru-RU" altLang="uk-UA" sz="1600" dirty="0" smtClean="0"/>
            </a:br>
            <a:r>
              <a:rPr lang="ru-RU" altLang="uk-UA" sz="1600" dirty="0" smtClean="0"/>
              <a:t/>
            </a:r>
            <a:br>
              <a:rPr lang="ru-RU" altLang="uk-UA" sz="1600" dirty="0" smtClean="0"/>
            </a:br>
            <a:r>
              <a:rPr lang="ru-RU" altLang="uk-UA" sz="1600" dirty="0" smtClean="0">
                <a:hlinkClick r:id="rId3"/>
              </a:rPr>
              <a:t>+38 (044)-525-98-41</a:t>
            </a:r>
            <a:r>
              <a:rPr lang="ru-RU" altLang="uk-UA" sz="1600" u="sng" dirty="0" smtClean="0">
                <a:hlinkClick r:id="rId4"/>
              </a:rPr>
              <a:t/>
            </a:r>
            <a:br>
              <a:rPr lang="ru-RU" altLang="uk-UA" sz="1600" u="sng" dirty="0" smtClean="0">
                <a:hlinkClick r:id="rId4"/>
              </a:rPr>
            </a:br>
            <a:r>
              <a:rPr lang="ru-RU" altLang="uk-UA" sz="1600" u="sng" dirty="0" smtClean="0">
                <a:hlinkClick r:id="rId4"/>
              </a:rPr>
              <a:t>+38 (044)-525-15-89</a:t>
            </a:r>
            <a:r>
              <a:rPr lang="ru-RU" altLang="uk-UA" sz="1600" dirty="0" smtClean="0">
                <a:hlinkClick r:id="rId5"/>
              </a:rPr>
              <a:t/>
            </a:r>
            <a:br>
              <a:rPr lang="ru-RU" altLang="uk-UA" sz="1600" dirty="0" smtClean="0">
                <a:hlinkClick r:id="rId5"/>
              </a:rPr>
            </a:br>
            <a:r>
              <a:rPr lang="ru-RU" altLang="uk-UA" sz="1600" dirty="0" smtClean="0">
                <a:hlinkClick r:id="rId5"/>
              </a:rPr>
              <a:t> fesenko@iop.kiev.ua</a:t>
            </a:r>
            <a:r>
              <a:rPr lang="ru-RU" altLang="uk-UA" sz="1600" dirty="0" smtClean="0">
                <a:hlinkClick r:id="rId6"/>
              </a:rPr>
              <a:t/>
            </a:r>
            <a:br>
              <a:rPr lang="ru-RU" altLang="uk-UA" sz="1600" dirty="0" smtClean="0">
                <a:hlinkClick r:id="rId6"/>
              </a:rPr>
            </a:br>
            <a:r>
              <a:rPr lang="ru-RU" altLang="uk-UA" sz="1600" dirty="0" smtClean="0">
                <a:hlinkClick r:id="rId6"/>
              </a:rPr>
              <a:t> een.network.ukraine@gmail.com</a:t>
            </a:r>
            <a:endParaRPr lang="ru-RU" altLang="uk-UA" sz="1600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464051" y="549276"/>
            <a:ext cx="7323667" cy="5749925"/>
          </a:xfrm>
          <a:prstGeom prst="rect">
            <a:avLst/>
          </a:prstGeom>
        </p:spPr>
        <p:txBody>
          <a:bodyPr/>
          <a:lstStyle/>
          <a:p>
            <a:pPr marL="0" indent="895350" eaLnBrk="1" hangingPunct="1">
              <a:lnSpc>
                <a:spcPct val="80000"/>
              </a:lnSpc>
              <a:buFont typeface="Arial" pitchFamily="34" charset="0"/>
              <a:buNone/>
            </a:pPr>
            <a:endParaRPr lang="ru-RU" altLang="uk-UA" sz="2000" b="1" dirty="0" smtClean="0"/>
          </a:p>
          <a:p>
            <a:pPr marL="0" indent="89535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ru-RU" altLang="uk-UA" sz="2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EEN-UKRAINE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допомогає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МСП у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пошуку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партнерів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клієнтів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постачальників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інвесторів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виробників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дистриб’юторів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допомогає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отримувати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консультації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фінансованих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програмах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ЄС,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тренінги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ярмарки,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виставки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89535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ru-RU" altLang="uk-UA" sz="2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Мета проекту EEN в </a:t>
            </a:r>
            <a:r>
              <a:rPr lang="ru-RU" altLang="uk-UA" sz="2000" b="1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altLang="uk-UA" sz="2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895350" eaLnBrk="1" hangingPunct="1">
              <a:lnSpc>
                <a:spcPct val="80000"/>
              </a:lnSpc>
            </a:pP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залучення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інвестицій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будь-якої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895350" eaLnBrk="1" hangingPunct="1">
              <a:lnSpc>
                <a:spcPct val="80000"/>
              </a:lnSpc>
            </a:pP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залучення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конкурентоспроможності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товаровиробників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тих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компаній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надають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895350" eaLnBrk="1" hangingPunct="1">
              <a:lnSpc>
                <a:spcPct val="80000"/>
              </a:lnSpc>
            </a:pP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прибутків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розроблених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закордонних</a:t>
            </a:r>
            <a:r>
              <a:rPr lang="ru-RU" altLang="uk-UA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uk-UA" sz="2000" b="1" dirty="0" err="1" smtClean="0">
                <a:latin typeface="Times New Roman" pitchFamily="18" charset="0"/>
                <a:cs typeface="Times New Roman" pitchFamily="18" charset="0"/>
              </a:rPr>
              <a:t>партнерів</a:t>
            </a:r>
            <a:r>
              <a:rPr lang="ru-RU" alt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3252" name="Picture 5" descr="Enterprise Europe Network логотип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417" y="260350"/>
            <a:ext cx="25400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7424" y="6449101"/>
            <a:ext cx="2167128" cy="365125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www.ncp-sme.kr.ua</a:t>
            </a:r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5" name="Прямоугольник 5">
            <a:extLst/>
          </p:cNvPr>
          <p:cNvSpPr>
            <a:spLocks noChangeArrowheads="1"/>
          </p:cNvSpPr>
          <p:nvPr/>
        </p:nvSpPr>
        <p:spPr bwMode="auto">
          <a:xfrm>
            <a:off x="432382" y="1237580"/>
            <a:ext cx="11573690" cy="446891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uk-UA" sz="2400" dirty="0" err="1">
                <a:solidFill>
                  <a:srgbClr val="191970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Центральноукраїнський</a:t>
            </a:r>
            <a:r>
              <a:rPr lang="uk-UA" sz="2400" dirty="0">
                <a:solidFill>
                  <a:srgbClr val="191970">
                    <a:lumMod val="60000"/>
                    <a:lumOff val="40000"/>
                  </a:srgbClr>
                </a:solidFill>
                <a:latin typeface="Times New Roman" pitchFamily="18" charset="0"/>
                <a:cs typeface="Times New Roman" pitchFamily="18" charset="0"/>
              </a:rPr>
              <a:t> національний технічний університет </a:t>
            </a:r>
          </a:p>
          <a:p>
            <a:pPr algn="ctr">
              <a:lnSpc>
                <a:spcPct val="90000"/>
              </a:lnSpc>
              <a:buFont typeface="Wingdings 3" pitchFamily="18" charset="2"/>
              <a:buNone/>
              <a:defRPr/>
            </a:pPr>
            <a:endParaRPr lang="uk-UA" sz="2400" dirty="0">
              <a:solidFill>
                <a:srgbClr val="191970">
                  <a:lumMod val="60000"/>
                  <a:lumOff val="4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uk-UA" sz="2400" dirty="0">
                <a:solidFill>
                  <a:srgbClr val="778899"/>
                </a:solidFill>
                <a:latin typeface="Arial"/>
              </a:rPr>
              <a:t>Національний контактний пункт Рамкової програми “Горизонт 2020”</a:t>
            </a:r>
          </a:p>
          <a:p>
            <a:pPr algn="ctr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uk-UA" sz="2400" dirty="0">
                <a:solidFill>
                  <a:srgbClr val="778899"/>
                </a:solidFill>
                <a:latin typeface="Arial"/>
              </a:rPr>
              <a:t> за напрямом </a:t>
            </a:r>
            <a:r>
              <a:rPr lang="uk-UA" sz="2400" b="1" dirty="0">
                <a:solidFill>
                  <a:srgbClr val="778899"/>
                </a:solidFill>
                <a:latin typeface="Arial"/>
              </a:rPr>
              <a:t>“Малі та середні підприємства” </a:t>
            </a:r>
            <a:r>
              <a:rPr lang="en-US" sz="2400" b="1" dirty="0">
                <a:solidFill>
                  <a:srgbClr val="778899"/>
                </a:solidFill>
                <a:latin typeface="Arial"/>
              </a:rPr>
              <a:t>(SMEs)</a:t>
            </a:r>
            <a:endParaRPr lang="uk-UA" sz="2400" b="1" dirty="0">
              <a:solidFill>
                <a:srgbClr val="778899"/>
              </a:solidFill>
              <a:latin typeface="Arial"/>
            </a:endParaRPr>
          </a:p>
          <a:p>
            <a:pPr>
              <a:lnSpc>
                <a:spcPct val="90000"/>
              </a:lnSpc>
              <a:defRPr/>
            </a:pPr>
            <a:endParaRPr lang="en-US" sz="2800" b="1" dirty="0">
              <a:solidFill>
                <a:srgbClr val="778899"/>
              </a:solidFill>
              <a:latin typeface="Arial"/>
            </a:endParaRPr>
          </a:p>
          <a:p>
            <a:pPr>
              <a:lnSpc>
                <a:spcPct val="90000"/>
              </a:lnSpc>
              <a:defRPr/>
            </a:pPr>
            <a:r>
              <a:rPr lang="uk-UA" altLang="uk-UA" sz="2800" b="1" dirty="0">
                <a:solidFill>
                  <a:prstClr val="black"/>
                </a:solidFill>
                <a:latin typeface="Arial"/>
              </a:rPr>
              <a:t>Керівник НКП:</a:t>
            </a:r>
            <a:r>
              <a:rPr lang="uk-UA" altLang="uk-UA" sz="2800" dirty="0">
                <a:solidFill>
                  <a:prstClr val="black"/>
                </a:solidFill>
                <a:latin typeface="Arial"/>
              </a:rPr>
              <a:t> Тетяна Миколаївна </a:t>
            </a:r>
            <a:r>
              <a:rPr lang="uk-UA" altLang="uk-UA" sz="2800" dirty="0" err="1">
                <a:solidFill>
                  <a:prstClr val="black"/>
                </a:solidFill>
                <a:latin typeface="Arial"/>
              </a:rPr>
              <a:t>Котенко</a:t>
            </a:r>
            <a:endParaRPr lang="uk-UA" altLang="uk-UA" sz="2800" dirty="0">
              <a:solidFill>
                <a:prstClr val="black"/>
              </a:solidFill>
              <a:latin typeface="Arial"/>
            </a:endParaRPr>
          </a:p>
          <a:p>
            <a:pPr algn="ctr">
              <a:lnSpc>
                <a:spcPct val="90000"/>
              </a:lnSpc>
              <a:defRPr/>
            </a:pPr>
            <a:r>
              <a:rPr lang="uk-UA" altLang="uk-UA" sz="2800" dirty="0">
                <a:solidFill>
                  <a:prstClr val="black"/>
                </a:solidFill>
                <a:latin typeface="Arial"/>
              </a:rPr>
              <a:t>(кандидат економічних наук, доцент)</a:t>
            </a:r>
            <a:endParaRPr lang="ru-RU" altLang="uk-UA" sz="2800" dirty="0">
              <a:solidFill>
                <a:prstClr val="black"/>
              </a:solidFill>
              <a:latin typeface="Arial"/>
            </a:endParaRPr>
          </a:p>
          <a:p>
            <a:pPr>
              <a:lnSpc>
                <a:spcPct val="90000"/>
              </a:lnSpc>
              <a:defRPr/>
            </a:pPr>
            <a:r>
              <a:rPr lang="uk-UA" altLang="uk-UA" sz="2800" dirty="0">
                <a:solidFill>
                  <a:prstClr val="black"/>
                </a:solidFill>
                <a:latin typeface="Arial"/>
              </a:rPr>
              <a:t>тел</a:t>
            </a:r>
            <a:r>
              <a:rPr lang="uk-UA" altLang="uk-UA" sz="2800" dirty="0" smtClean="0">
                <a:solidFill>
                  <a:prstClr val="black"/>
                </a:solidFill>
                <a:latin typeface="Arial"/>
              </a:rPr>
              <a:t>.      +</a:t>
            </a:r>
            <a:r>
              <a:rPr lang="uk-UA" altLang="uk-UA" sz="2800" dirty="0">
                <a:solidFill>
                  <a:prstClr val="black"/>
                </a:solidFill>
                <a:latin typeface="Arial"/>
              </a:rPr>
              <a:t>380506840373</a:t>
            </a:r>
            <a:endParaRPr lang="ru-RU" altLang="uk-UA" sz="2800" dirty="0">
              <a:solidFill>
                <a:prstClr val="black"/>
              </a:solidFill>
              <a:latin typeface="Arial"/>
            </a:endParaRPr>
          </a:p>
          <a:p>
            <a:pPr>
              <a:lnSpc>
                <a:spcPct val="90000"/>
              </a:lnSpc>
              <a:defRPr/>
            </a:pPr>
            <a:r>
              <a:rPr lang="ru-RU" altLang="uk-UA" sz="2800" dirty="0">
                <a:solidFill>
                  <a:prstClr val="black"/>
                </a:solidFill>
                <a:latin typeface="Arial"/>
              </a:rPr>
              <a:t>E-</a:t>
            </a:r>
            <a:r>
              <a:rPr lang="ru-RU" altLang="uk-UA" sz="2800" dirty="0" err="1">
                <a:solidFill>
                  <a:prstClr val="black"/>
                </a:solidFill>
                <a:latin typeface="Arial"/>
              </a:rPr>
              <a:t>mail</a:t>
            </a:r>
            <a:r>
              <a:rPr lang="ru-RU" altLang="uk-UA" sz="2800" dirty="0">
                <a:solidFill>
                  <a:prstClr val="black"/>
                </a:solidFill>
                <a:latin typeface="Arial"/>
              </a:rPr>
              <a:t>:  </a:t>
            </a:r>
            <a:r>
              <a:rPr lang="en-US" altLang="uk-UA" sz="2800" b="1" dirty="0">
                <a:solidFill>
                  <a:srgbClr val="FF0000"/>
                </a:solidFill>
                <a:latin typeface="Arial"/>
              </a:rPr>
              <a:t>kntu.inintex@gmail.com</a:t>
            </a:r>
            <a:r>
              <a:rPr lang="ru-RU" altLang="uk-UA" sz="2800" b="1" dirty="0">
                <a:solidFill>
                  <a:srgbClr val="FF0000"/>
                </a:solidFill>
                <a:latin typeface="Arial"/>
              </a:rPr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uk-UA" altLang="uk-UA" sz="2800" dirty="0">
                <a:solidFill>
                  <a:srgbClr val="FF0000"/>
                </a:solidFill>
                <a:latin typeface="Arial"/>
              </a:rPr>
              <a:t>              </a:t>
            </a:r>
            <a:r>
              <a:rPr lang="en-US" altLang="uk-UA" sz="2800" dirty="0">
                <a:solidFill>
                  <a:srgbClr val="778899"/>
                </a:solidFill>
                <a:latin typeface="Arial"/>
                <a:hlinkClick r:id="rId2"/>
              </a:rPr>
              <a:t>www.ncp-sme.kr.ua</a:t>
            </a:r>
            <a:endParaRPr lang="uk-UA" altLang="uk-UA" sz="2800" dirty="0">
              <a:solidFill>
                <a:srgbClr val="778899"/>
              </a:solidFill>
              <a:latin typeface="Arial"/>
            </a:endParaRPr>
          </a:p>
          <a:p>
            <a:pPr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778899"/>
                </a:solidFill>
                <a:latin typeface="Arial"/>
                <a:hlinkClick r:id="rId3"/>
              </a:rPr>
              <a:t>https</a:t>
            </a:r>
            <a:r>
              <a:rPr lang="en-US" sz="2800" dirty="0">
                <a:solidFill>
                  <a:srgbClr val="778899"/>
                </a:solidFill>
                <a:latin typeface="Arial"/>
                <a:hlinkClick r:id="rId3"/>
              </a:rPr>
              <a:t>://www.facebook.com/h2020.ncp.sme.kr.ua</a:t>
            </a:r>
            <a:endParaRPr lang="uk-UA" altLang="uk-UA" sz="2800" dirty="0">
              <a:solidFill>
                <a:srgbClr val="778899"/>
              </a:solidFill>
              <a:latin typeface="Arial"/>
            </a:endParaRPr>
          </a:p>
          <a:p>
            <a:pPr>
              <a:lnSpc>
                <a:spcPct val="90000"/>
              </a:lnSpc>
              <a:defRPr/>
            </a:pPr>
            <a:r>
              <a:rPr lang="uk-UA" altLang="uk-UA" sz="2400" dirty="0">
                <a:solidFill>
                  <a:prstClr val="black"/>
                </a:solidFill>
                <a:latin typeface="Arial"/>
              </a:rPr>
              <a:t>Адреса: </a:t>
            </a:r>
            <a:r>
              <a:rPr lang="en-US" altLang="uk-UA" sz="2400" dirty="0">
                <a:solidFill>
                  <a:prstClr val="black"/>
                </a:solidFill>
                <a:latin typeface="Arial"/>
              </a:rPr>
              <a:t>25030</a:t>
            </a:r>
            <a:r>
              <a:rPr lang="uk-UA" altLang="uk-UA" sz="2400" dirty="0">
                <a:solidFill>
                  <a:prstClr val="black"/>
                </a:solidFill>
                <a:latin typeface="Arial"/>
              </a:rPr>
              <a:t>, Україна, </a:t>
            </a:r>
            <a:r>
              <a:rPr lang="uk-UA" altLang="uk-UA" sz="2400" dirty="0" err="1">
                <a:solidFill>
                  <a:prstClr val="black"/>
                </a:solidFill>
                <a:latin typeface="Arial"/>
              </a:rPr>
              <a:t>м.Кропивницький</a:t>
            </a:r>
            <a:r>
              <a:rPr lang="uk-UA" altLang="uk-UA" sz="2400" dirty="0" smtClean="0">
                <a:solidFill>
                  <a:prstClr val="black"/>
                </a:solidFill>
                <a:latin typeface="Arial"/>
              </a:rPr>
              <a:t>, просп</a:t>
            </a:r>
            <a:r>
              <a:rPr lang="uk-UA" altLang="uk-UA" sz="2400" dirty="0">
                <a:solidFill>
                  <a:prstClr val="black"/>
                </a:solidFill>
                <a:latin typeface="Arial"/>
              </a:rPr>
              <a:t>. Університетський 8</a:t>
            </a:r>
          </a:p>
        </p:txBody>
      </p:sp>
      <p:pic>
        <p:nvPicPr>
          <p:cNvPr id="6" name="Picture 2" descr="C:\Users\Oleg\Desktop\Horizon\HORIZ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390" y="134938"/>
            <a:ext cx="1816100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European Commission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7575" y="115888"/>
            <a:ext cx="2368550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11210" y="160338"/>
            <a:ext cx="23447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3157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7424" y="6449101"/>
            <a:ext cx="2167128" cy="365125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www.ncp-sme.kr.ua</a:t>
            </a:r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3081" y="161346"/>
            <a:ext cx="11204812" cy="95777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0" b="1" dirty="0">
                <a:solidFill>
                  <a:srgbClr val="FF0000"/>
                </a:solidFill>
                <a:latin typeface="Calibri"/>
              </a:rPr>
              <a:t>Результати українських </a:t>
            </a:r>
            <a:r>
              <a:rPr lang="uk-UA" sz="16000" b="1" dirty="0" smtClean="0">
                <a:solidFill>
                  <a:srgbClr val="FF0000"/>
                </a:solidFill>
                <a:latin typeface="Calibri"/>
              </a:rPr>
              <a:t>організацій</a:t>
            </a:r>
            <a:r>
              <a:rPr lang="en-US" sz="16000" b="1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9600" b="1" dirty="0" smtClean="0">
                <a:latin typeface="Calibri"/>
              </a:rPr>
              <a:t>https://webgate.ec.europa.eu/dashboard/sense/app/93297a69-09fd-4ef5-889f-b83c4e21d33e/sheet/erUXRa/state/analysis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2"/>
          <a:srcRect t="16916" b="11244"/>
          <a:stretch>
            <a:fillRect/>
          </a:stretch>
        </p:blipFill>
        <p:spPr bwMode="auto">
          <a:xfrm>
            <a:off x="0" y="1160060"/>
            <a:ext cx="12192000" cy="492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9300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68" t="14240" r="9856" b="5508"/>
          <a:stretch>
            <a:fillRect/>
          </a:stretch>
        </p:blipFill>
        <p:spPr bwMode="auto">
          <a:xfrm>
            <a:off x="1626670" y="742806"/>
            <a:ext cx="9032591" cy="5359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22893" y="87248"/>
            <a:ext cx="78477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TRL - </a:t>
            </a:r>
            <a:r>
              <a:rPr lang="uk-UA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Рівень технологічної готовності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6530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07424" y="6449101"/>
            <a:ext cx="2167128" cy="365125"/>
          </a:xfrm>
        </p:spPr>
        <p:txBody>
          <a:bodyPr/>
          <a:lstStyle/>
          <a:p>
            <a:pPr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www.ncp-sme.kr.ua</a:t>
            </a:r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87" t="19164" r="14738" b="11788"/>
          <a:stretch/>
        </p:blipFill>
        <p:spPr bwMode="auto">
          <a:xfrm>
            <a:off x="1119881" y="988133"/>
            <a:ext cx="9770725" cy="52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30157" y="321538"/>
            <a:ext cx="9914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https://ec.europa.eu/info/horizon-europe-next-research-and-innovation-framework-programme_en</a:t>
            </a:r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2809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 l="17799" t="22090" r="10000" b="15821"/>
          <a:stretch>
            <a:fillRect/>
          </a:stretch>
        </p:blipFill>
        <p:spPr bwMode="auto">
          <a:xfrm>
            <a:off x="688161" y="682387"/>
            <a:ext cx="10721367" cy="51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9859" y="5732059"/>
            <a:ext cx="10058400" cy="46811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1 – </a:t>
            </a:r>
            <a:r>
              <a:rPr lang="ru-RU" sz="2800" dirty="0" err="1" smtClean="0"/>
              <a:t>Європейський</a:t>
            </a:r>
            <a:r>
              <a:rPr lang="ru-RU" sz="2800" dirty="0" smtClean="0"/>
              <a:t> </a:t>
            </a:r>
            <a:r>
              <a:rPr lang="ru-RU" sz="2800" dirty="0" err="1" smtClean="0"/>
              <a:t>дослідницький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простір</a:t>
            </a:r>
            <a:endParaRPr lang="ru-RU" sz="28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 l="17687" t="23881" r="10448" b="15025"/>
          <a:stretch>
            <a:fillRect/>
          </a:stretch>
        </p:blipFill>
        <p:spPr bwMode="auto">
          <a:xfrm>
            <a:off x="799972" y="395784"/>
            <a:ext cx="10759683" cy="5145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7932" y="6426693"/>
            <a:ext cx="496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https://www.facebook.com/h2020.ncp.sme.kr.ua/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1_Office Theme">
  <a:themeElements>
    <a:clrScheme name="Custom Main">
      <a:dk1>
        <a:srgbClr val="778899"/>
      </a:dk1>
      <a:lt1>
        <a:sysClr val="window" lastClr="FFFFFF"/>
      </a:lt1>
      <a:dk2>
        <a:srgbClr val="778899"/>
      </a:dk2>
      <a:lt2>
        <a:srgbClr val="FFFFFF"/>
      </a:lt2>
      <a:accent1>
        <a:srgbClr val="FDBB2D"/>
      </a:accent1>
      <a:accent2>
        <a:srgbClr val="191970"/>
      </a:accent2>
      <a:accent3>
        <a:srgbClr val="DCE0E4"/>
      </a:accent3>
      <a:accent4>
        <a:srgbClr val="FCF09F"/>
      </a:accent4>
      <a:accent5>
        <a:srgbClr val="ADD8E6"/>
      </a:accent5>
      <a:accent6>
        <a:srgbClr val="6495ED"/>
      </a:accent6>
      <a:hlink>
        <a:srgbClr val="FDBB2D"/>
      </a:hlink>
      <a:folHlink>
        <a:srgbClr val="6495ED"/>
      </a:folHlink>
    </a:clrScheme>
    <a:fontScheme name="Custom Mai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New Microsoft PowerPoint Presentation (3)" id="{4C5171E9-E48E-4009-AED2-D4254FC52701}" vid="{802501F0-E87F-45E2-92E8-BFF97E4057C8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937</TotalTime>
  <Words>2368</Words>
  <Application>Microsoft Office PowerPoint</Application>
  <PresentationFormat>Произвольный</PresentationFormat>
  <Paragraphs>306</Paragraphs>
  <Slides>47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0" baseType="lpstr">
      <vt:lpstr>Ретро</vt:lpstr>
      <vt:lpstr>1_Office Theme</vt:lpstr>
      <vt:lpstr>Документ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1 – Європейський дослідницький простір</vt:lpstr>
      <vt:lpstr>Слайд 10</vt:lpstr>
      <vt:lpstr>Слайд 11</vt:lpstr>
      <vt:lpstr>Слайд 12</vt:lpstr>
      <vt:lpstr>Слайд 13</vt:lpstr>
      <vt:lpstr>Слайд 14</vt:lpstr>
      <vt:lpstr>Слайд 15</vt:lpstr>
      <vt:lpstr>EIC Horizon Prize - 2020року Інноваційні акумулятори для електричних транспортних засобів </vt:lpstr>
      <vt:lpstr>     EIC Horizon Prize - 2020року Космічний запуск за нижчою ціною </vt:lpstr>
      <vt:lpstr>Перелік конкурсів  можна знайти за цим посиланням https://ec.europa.eu/info/funding-tenders/opportunities/portal/screen/opportunities/competitive-calls</vt:lpstr>
      <vt:lpstr>#GreenDeal #SMEs</vt:lpstr>
      <vt:lpstr>European Green Deal  (https://ec.europa.eu/info/strategy/priorities-2019-2024/european-green-deal_en ) </vt:lpstr>
      <vt:lpstr>Слайд 21</vt:lpstr>
      <vt:lpstr>Слайд 22</vt:lpstr>
      <vt:lpstr>Слайд 23</vt:lpstr>
      <vt:lpstr>Слайд 24</vt:lpstr>
      <vt:lpstr>Слайд 25</vt:lpstr>
      <vt:lpstr>Area 10: Розширення прав та можливостей громадян для переходу до стійкої Європи, що не чинить впливу на клімат</vt:lpstr>
      <vt:lpstr>LC-GD-10-2-2020</vt:lpstr>
      <vt:lpstr>LC-GD-10-3-2020</vt:lpstr>
      <vt:lpstr>Корисні  посилання</vt:lpstr>
      <vt:lpstr>       Визначення МСП згідно дефініцій Європейської комісії (SME categories)   https://ec.europa.eu/growth/smes/sme-definition_en </vt:lpstr>
      <vt:lpstr> </vt:lpstr>
      <vt:lpstr>КОНКУРС “PAN-EUROPEAN ADVANCED MANUFACTURING ASSISTANCE AND TRAINING FOR SMES” (INNOSUP-08-2020) https://cutt.ly/ChtqDvt   </vt:lpstr>
      <vt:lpstr>ПРОЄКТ ONTOCHAIN  закликає інтернет-підприємців розробляти рішення для управління знаннями на основі блокчейна  </vt:lpstr>
      <vt:lpstr>ПРОЄКТ ONTOCHAIN  </vt:lpstr>
      <vt:lpstr>ДОСЛІДЖЕННЯ ЄС ЩОДО ШТУЧНОГО ІНТЕЛЕКТУ</vt:lpstr>
      <vt:lpstr>ПРОЄКТ PASIFIC (MSCA COFUND) </vt:lpstr>
      <vt:lpstr>Слайд 37</vt:lpstr>
      <vt:lpstr>Слайд 38</vt:lpstr>
      <vt:lpstr>Грантові програми з можливостями для бізнесу</vt:lpstr>
      <vt:lpstr>Грантові програми з можливостями для бізнесу</vt:lpstr>
      <vt:lpstr>Грантові програми з можливостями для бізнесу</vt:lpstr>
      <vt:lpstr>Слайд 42</vt:lpstr>
      <vt:lpstr>Грантові програми з можливостями для бізнесу</vt:lpstr>
      <vt:lpstr>Грантові програми з можливостями для бізнесу</vt:lpstr>
      <vt:lpstr>Слайд 45</vt:lpstr>
      <vt:lpstr>       Відділ трансферу технологій Інституту фізики Національної Академії Наук України Адреса: м. Київ, Проспект Науки, 46, 03680, тел: + 380 44􀁢525 98 41 Фесенко Олена http://www.iop.kiev.ua/~een/  +38 (044)-525-98-41 +38 (044)-525-15-89  fesenko@iop.kiev.ua  een.network.ukraine@gmail.com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88</cp:revision>
  <dcterms:created xsi:type="dcterms:W3CDTF">2019-12-08T14:08:14Z</dcterms:created>
  <dcterms:modified xsi:type="dcterms:W3CDTF">2020-12-06T21:10:27Z</dcterms:modified>
</cp:coreProperties>
</file>