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2" r:id="rId2"/>
    <p:sldId id="300" r:id="rId3"/>
    <p:sldId id="298" r:id="rId4"/>
    <p:sldId id="303" r:id="rId5"/>
    <p:sldId id="299" r:id="rId6"/>
    <p:sldId id="304" r:id="rId7"/>
    <p:sldId id="305" r:id="rId8"/>
    <p:sldId id="306" r:id="rId9"/>
    <p:sldId id="308" r:id="rId10"/>
    <p:sldId id="309" r:id="rId11"/>
    <p:sldId id="310" r:id="rId12"/>
    <p:sldId id="312" r:id="rId13"/>
    <p:sldId id="311" r:id="rId14"/>
    <p:sldId id="307" r:id="rId15"/>
    <p:sldId id="301" r:id="rId16"/>
    <p:sldId id="293" r:id="rId17"/>
    <p:sldId id="295" r:id="rId18"/>
    <p:sldId id="294" r:id="rId19"/>
    <p:sldId id="296" r:id="rId20"/>
    <p:sldId id="297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974" y="2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D655D1-2775-4105-9BC0-0D49252C9E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3E4BC2A-1472-4ADE-8F6F-BEE56E55E2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3110BD-CD07-4B0E-B8D0-F0954CF73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290-84E3-445C-A4F1-FAA43B7EC8AB}" type="datetimeFigureOut">
              <a:rPr lang="ru-RU" smtClean="0"/>
              <a:t>пн 07.12.20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926428-C2E0-4F85-81F8-FD6BA5CB6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C07E67-E3E0-46CC-B160-B17A93FCC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04D0-9139-4D92-BC06-CE08D6CFB8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340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0D55BC-4F51-4928-8AF5-CF1EBC91C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F18AF19-4E54-4E63-ABB1-BDDB98505E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ADCFA2-6D83-42EF-8CAC-935797862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290-84E3-445C-A4F1-FAA43B7EC8AB}" type="datetimeFigureOut">
              <a:rPr lang="ru-RU" smtClean="0"/>
              <a:t>пн 07.12.20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00AE3C-ADF5-4449-BAA4-3D8FF7B19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CAEFF5-E115-4F5D-B391-BE1D797EC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04D0-9139-4D92-BC06-CE08D6CFB8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112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F1D4D14-8277-48B9-8BE7-37089A9E0D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43FDE67-5D8D-4297-BF4C-9281BA545C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5D9135-D0A5-45B0-82E1-48E3A5BA1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290-84E3-445C-A4F1-FAA43B7EC8AB}" type="datetimeFigureOut">
              <a:rPr lang="ru-RU" smtClean="0"/>
              <a:t>пн 07.12.20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3EE589-7EE9-43A3-BBE4-D9A77D7C9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20F681A-5E75-4F4C-88A3-D2236742A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04D0-9139-4D92-BC06-CE08D6CFB8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399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5E9934-E779-4602-8A1D-968CCCCCA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84E67C-2BFD-4CAD-9050-7F9B9938ED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D78152-A251-4B3C-8CA4-04D22372A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290-84E3-445C-A4F1-FAA43B7EC8AB}" type="datetimeFigureOut">
              <a:rPr lang="ru-RU" smtClean="0"/>
              <a:t>пн 07.12.20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2F2A79-6696-4E80-8A51-5373D8DAB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E8FBFA-35E3-47A1-A127-C013735D6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04D0-9139-4D92-BC06-CE08D6CFB8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677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B68BC7-9411-4636-A43A-6FBFE984B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77F96D1-3258-40E1-AC59-25F06F50B9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91B7FD-9407-4AAB-80DF-D8DB23FA8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290-84E3-445C-A4F1-FAA43B7EC8AB}" type="datetimeFigureOut">
              <a:rPr lang="ru-RU" smtClean="0"/>
              <a:t>пн 07.12.20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1DD107-593A-4E2D-ACF8-3598456F3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8DFBE7-A5CD-448D-BF6E-ACDB58C5C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04D0-9139-4D92-BC06-CE08D6CFB8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577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5B5919-0ED8-49D4-B25B-7C35C1573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53A3EE-266B-4BE3-B731-2D6D83A3D2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A7EE7F-C7B8-467E-A63F-C2B8D15262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257D35E-2671-4FD1-969F-3B9569362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290-84E3-445C-A4F1-FAA43B7EC8AB}" type="datetimeFigureOut">
              <a:rPr lang="ru-RU" smtClean="0"/>
              <a:t>пн 07.12.20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3B18390-5A50-48FD-BC50-643CB286B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1CADA96-299A-4A8C-88CB-861BF6CEA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04D0-9139-4D92-BC06-CE08D6CFB8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059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23E8BB-2B26-4594-930D-492853A51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69B3DF7-2ED0-4B59-A7C5-21D62CE9F6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2D11244-2F7B-4976-B02D-642179DF95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F825870-E5CD-4340-BE10-B7FB8CE8CD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06C3EEB-2446-4A1B-B4F4-49F455B706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25FA07E-250F-4F5D-8D50-D426EE09B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290-84E3-445C-A4F1-FAA43B7EC8AB}" type="datetimeFigureOut">
              <a:rPr lang="ru-RU" smtClean="0"/>
              <a:t>пн 07.12.20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78B94DA-7950-4163-BD9C-23E21D1E3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59F24E7-FB22-4304-85CE-D264C7EDC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04D0-9139-4D92-BC06-CE08D6CFB8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973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4FA7F7-4448-4324-8DE9-5323D5DAE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5EAB213-2AED-4D68-BC0B-116D09AD7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290-84E3-445C-A4F1-FAA43B7EC8AB}" type="datetimeFigureOut">
              <a:rPr lang="ru-RU" smtClean="0"/>
              <a:t>пн 07.12.20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953BADD-CAE5-4B14-84E1-A936EA042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F7FAAB3-5D6F-4D05-B9B3-E05535B9D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04D0-9139-4D92-BC06-CE08D6CFB8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74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954776A-9FDD-43CA-9F4B-394CE039C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290-84E3-445C-A4F1-FAA43B7EC8AB}" type="datetimeFigureOut">
              <a:rPr lang="ru-RU" smtClean="0"/>
              <a:t>пн 07.12.20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30E6741-F400-41E8-BAE2-0792E45FD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7E834D4-E456-4CA9-BC1C-94D8014F2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04D0-9139-4D92-BC06-CE08D6CFB8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428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83C7FD-C7FC-48EE-9258-16A990D25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EFAC5F-6188-4B68-A23D-19A5D2CE0F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0153CF8-0F23-4C2E-A1B5-9DC7F6CCB1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5E57C39-2CDD-4FEC-82BE-DA9168503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290-84E3-445C-A4F1-FAA43B7EC8AB}" type="datetimeFigureOut">
              <a:rPr lang="ru-RU" smtClean="0"/>
              <a:t>пн 07.12.20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289FFE8-41BD-4830-83DF-7594118E5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AB99CAF-1D92-4CFC-9027-E69799F76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04D0-9139-4D92-BC06-CE08D6CFB8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20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512A56-389A-4DF9-BC67-C970DB350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ABAC983-9B53-44E4-B2D4-1FBCF2A079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8E88BCB-7D6A-47DA-8F29-509570AC1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898A876-667F-4C05-8ECF-EC4C20950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290-84E3-445C-A4F1-FAA43B7EC8AB}" type="datetimeFigureOut">
              <a:rPr lang="ru-RU" smtClean="0"/>
              <a:t>пн 07.12.20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1EFD5CB-B65A-495A-8F82-F1E2C30EE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834AAC8-6F01-451A-B121-E3A8EB081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404D0-9139-4D92-BC06-CE08D6CFB8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84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095671-3F88-4784-B5F7-67807B512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4795DD6-26CE-4A3C-8403-43F8ED5865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C3A451-549C-402B-BA6A-3B9C51CFD7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5E290-84E3-445C-A4F1-FAA43B7EC8AB}" type="datetimeFigureOut">
              <a:rPr lang="ru-RU" smtClean="0"/>
              <a:t>пн 07.12.20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A7B76D-ED93-4A2C-BDD1-3C22803AA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439BBF-C2A8-4DF8-AF31-899B32D5F4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404D0-9139-4D92-BC06-CE08D6CFB8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565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nubip.edu.ua/horizon2020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projectCenterofExcellence/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h2020-green-deal-call-virtual.b2match.io/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hyperlink" Target="https://nubip.edu.ua/horizon2020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681980BD-6F00-4B54-B385-29D946EDF6DF}"/>
              </a:ext>
            </a:extLst>
          </p:cNvPr>
          <p:cNvSpPr txBox="1"/>
          <p:nvPr/>
        </p:nvSpPr>
        <p:spPr>
          <a:xfrm>
            <a:off x="644689" y="4763783"/>
            <a:ext cx="1114294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u="sng" dirty="0" err="1"/>
              <a:t>Лілія</a:t>
            </a:r>
            <a:r>
              <a:rPr lang="ru-RU" b="1" u="sng" dirty="0"/>
              <a:t> </a:t>
            </a:r>
            <a:r>
              <a:rPr lang="ru-RU" b="1" u="sng" dirty="0" err="1"/>
              <a:t>Калачнюк</a:t>
            </a:r>
            <a:r>
              <a:rPr lang="ru-RU" b="1" dirty="0"/>
              <a:t>, НКП </a:t>
            </a:r>
            <a:r>
              <a:rPr lang="ru-RU" b="1" dirty="0" err="1"/>
              <a:t>Харчова</a:t>
            </a:r>
            <a:r>
              <a:rPr lang="ru-RU" b="1" dirty="0"/>
              <a:t> </a:t>
            </a:r>
            <a:r>
              <a:rPr lang="ru-RU" b="1" dirty="0" err="1"/>
              <a:t>безпека</a:t>
            </a:r>
            <a:r>
              <a:rPr lang="ru-RU" b="1" dirty="0"/>
              <a:t>, </a:t>
            </a:r>
            <a:r>
              <a:rPr lang="ru-RU" b="1" dirty="0" err="1"/>
              <a:t>стале</a:t>
            </a:r>
            <a:r>
              <a:rPr lang="ru-RU" b="1" dirty="0"/>
              <a:t> </a:t>
            </a:r>
            <a:r>
              <a:rPr lang="ru-RU" b="1" dirty="0" err="1"/>
              <a:t>сільське</a:t>
            </a:r>
            <a:r>
              <a:rPr lang="ru-RU" b="1" dirty="0"/>
              <a:t> </a:t>
            </a:r>
            <a:r>
              <a:rPr lang="ru-RU" b="1" dirty="0" err="1"/>
              <a:t>господарство</a:t>
            </a:r>
            <a:r>
              <a:rPr lang="ru-RU" b="1" dirty="0"/>
              <a:t>,</a:t>
            </a:r>
            <a:r>
              <a:rPr lang="en-US" b="1" dirty="0"/>
              <a:t> </a:t>
            </a:r>
            <a:r>
              <a:rPr lang="ru-RU" b="1" dirty="0" err="1"/>
              <a:t>морські</a:t>
            </a:r>
            <a:r>
              <a:rPr lang="ru-RU" b="1" dirty="0"/>
              <a:t> </a:t>
            </a:r>
            <a:r>
              <a:rPr lang="ru-RU" b="1" dirty="0" err="1"/>
              <a:t>дослідження</a:t>
            </a:r>
            <a:r>
              <a:rPr lang="ru-RU" b="1" dirty="0"/>
              <a:t> та </a:t>
            </a:r>
            <a:r>
              <a:rPr lang="ru-RU" b="1" dirty="0" err="1"/>
              <a:t>біоекономіка</a:t>
            </a:r>
            <a:r>
              <a:rPr lang="ru-RU" b="1" dirty="0"/>
              <a:t>, </a:t>
            </a:r>
            <a:r>
              <a:rPr lang="ru-RU" b="1" dirty="0" err="1"/>
              <a:t>НУБіП</a:t>
            </a:r>
            <a:r>
              <a:rPr lang="en-US" b="1" dirty="0"/>
              <a:t> </a:t>
            </a:r>
            <a:r>
              <a:rPr lang="uk-UA" b="1" dirty="0"/>
              <a:t>України</a:t>
            </a:r>
            <a:r>
              <a:rPr lang="ru-RU" b="1" dirty="0"/>
              <a:t> / </a:t>
            </a:r>
            <a:r>
              <a:rPr lang="ru-RU" dirty="0"/>
              <a:t>РКП </a:t>
            </a:r>
            <a:r>
              <a:rPr lang="ru-RU" b="0" i="0" dirty="0" err="1">
                <a:effectLst/>
              </a:rPr>
              <a:t>Клімат</a:t>
            </a:r>
            <a:r>
              <a:rPr lang="ru-RU" b="0" i="0" dirty="0">
                <a:effectLst/>
              </a:rPr>
              <a:t> та </a:t>
            </a:r>
            <a:r>
              <a:rPr lang="ru-RU" b="0" i="0" dirty="0" err="1">
                <a:effectLst/>
              </a:rPr>
              <a:t>ефективність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використання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ресурсів</a:t>
            </a:r>
            <a:r>
              <a:rPr lang="ru-RU" b="0" i="0" dirty="0">
                <a:effectLst/>
              </a:rPr>
              <a:t>, </a:t>
            </a:r>
            <a:r>
              <a:rPr lang="ru-RU" b="0" i="0" dirty="0" err="1">
                <a:effectLst/>
              </a:rPr>
              <a:t>включаючи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сировинні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матеріали</a:t>
            </a:r>
            <a:r>
              <a:rPr lang="ru-RU" b="0" i="0" dirty="0">
                <a:effectLst/>
              </a:rPr>
              <a:t> </a:t>
            </a:r>
            <a:endParaRPr lang="ru-RU" b="1" dirty="0"/>
          </a:p>
          <a:p>
            <a:pPr algn="just"/>
            <a:r>
              <a:rPr lang="ru-RU" b="1" dirty="0" err="1"/>
              <a:t>Liliia</a:t>
            </a:r>
            <a:r>
              <a:rPr lang="ru-RU" b="1" dirty="0"/>
              <a:t> </a:t>
            </a:r>
            <a:r>
              <a:rPr lang="ru-RU" b="1" dirty="0" err="1"/>
              <a:t>Kalachniuk</a:t>
            </a:r>
            <a:r>
              <a:rPr lang="ru-RU" b="1" i="1" dirty="0"/>
              <a:t>, NCP </a:t>
            </a:r>
            <a:r>
              <a:rPr lang="ru-RU" b="1" i="1" dirty="0" err="1"/>
              <a:t>Food</a:t>
            </a:r>
            <a:r>
              <a:rPr lang="en-US" b="1" i="1" dirty="0"/>
              <a:t> </a:t>
            </a:r>
            <a:r>
              <a:rPr lang="ru-RU" b="1" i="1" dirty="0" err="1"/>
              <a:t>security</a:t>
            </a:r>
            <a:r>
              <a:rPr lang="ru-RU" b="1" i="1" dirty="0"/>
              <a:t>, </a:t>
            </a:r>
            <a:r>
              <a:rPr lang="ru-RU" b="1" i="1" dirty="0" err="1"/>
              <a:t>sustainable</a:t>
            </a:r>
            <a:r>
              <a:rPr lang="ru-RU" b="1" i="1" dirty="0"/>
              <a:t> </a:t>
            </a:r>
            <a:r>
              <a:rPr lang="ru-RU" b="1" i="1" dirty="0" err="1"/>
              <a:t>agriculture</a:t>
            </a:r>
            <a:r>
              <a:rPr lang="ru-RU" b="1" i="1" dirty="0"/>
              <a:t> </a:t>
            </a:r>
            <a:r>
              <a:rPr lang="ru-RU" b="1" i="1" dirty="0" err="1"/>
              <a:t>and</a:t>
            </a:r>
            <a:r>
              <a:rPr lang="ru-RU" b="1" i="1" dirty="0"/>
              <a:t> </a:t>
            </a:r>
            <a:r>
              <a:rPr lang="ru-RU" b="1" i="1" dirty="0" err="1"/>
              <a:t>forestry</a:t>
            </a:r>
            <a:r>
              <a:rPr lang="ru-RU" b="1" i="1" dirty="0"/>
              <a:t>, </a:t>
            </a:r>
            <a:r>
              <a:rPr lang="ru-RU" b="1" i="1" dirty="0" err="1"/>
              <a:t>marine</a:t>
            </a:r>
            <a:r>
              <a:rPr lang="ru-RU" b="1" i="1" dirty="0"/>
              <a:t> </a:t>
            </a:r>
            <a:r>
              <a:rPr lang="ru-RU" b="1" i="1" dirty="0" err="1"/>
              <a:t>and</a:t>
            </a:r>
            <a:r>
              <a:rPr lang="ru-RU" b="1" i="1" dirty="0"/>
              <a:t> </a:t>
            </a:r>
            <a:r>
              <a:rPr lang="ru-RU" b="1" i="1" dirty="0" err="1"/>
              <a:t>maritime</a:t>
            </a:r>
            <a:r>
              <a:rPr lang="ru-RU" b="1" i="1" dirty="0"/>
              <a:t> </a:t>
            </a:r>
            <a:r>
              <a:rPr lang="ru-RU" b="1" i="1" dirty="0" err="1"/>
              <a:t>and</a:t>
            </a:r>
            <a:r>
              <a:rPr lang="ru-RU" b="1" i="1" dirty="0"/>
              <a:t> </a:t>
            </a:r>
            <a:r>
              <a:rPr lang="ru-RU" b="1" i="1" dirty="0" err="1"/>
              <a:t>inland</a:t>
            </a:r>
            <a:r>
              <a:rPr lang="en-US" b="1" i="1" dirty="0"/>
              <a:t> </a:t>
            </a:r>
            <a:r>
              <a:rPr lang="ru-RU" b="1" i="1" dirty="0" err="1"/>
              <a:t>water</a:t>
            </a:r>
            <a:r>
              <a:rPr lang="ru-RU" b="1" i="1" dirty="0"/>
              <a:t> </a:t>
            </a:r>
            <a:r>
              <a:rPr lang="ru-RU" b="1" i="1" dirty="0" err="1"/>
              <a:t>research</a:t>
            </a:r>
            <a:r>
              <a:rPr lang="ru-RU" b="1" i="1" dirty="0"/>
              <a:t> </a:t>
            </a:r>
            <a:r>
              <a:rPr lang="ru-RU" b="1" i="1" dirty="0" err="1"/>
              <a:t>and</a:t>
            </a:r>
            <a:r>
              <a:rPr lang="ru-RU" b="1" i="1" dirty="0"/>
              <a:t> </a:t>
            </a:r>
            <a:r>
              <a:rPr lang="ru-RU" b="1" i="1" dirty="0" err="1"/>
              <a:t>the</a:t>
            </a:r>
            <a:r>
              <a:rPr lang="ru-RU" b="1" i="1" dirty="0"/>
              <a:t> </a:t>
            </a:r>
            <a:r>
              <a:rPr lang="ru-RU" b="1" i="1" dirty="0" err="1"/>
              <a:t>bioeconomy</a:t>
            </a:r>
            <a:r>
              <a:rPr lang="ru-RU" b="1" i="1" dirty="0"/>
              <a:t>, NULESU, </a:t>
            </a:r>
            <a:r>
              <a:rPr lang="ru-RU" b="1" i="1" dirty="0" err="1"/>
              <a:t>Ukraine</a:t>
            </a:r>
            <a:endParaRPr lang="en-US" b="1" i="1" dirty="0"/>
          </a:p>
          <a:p>
            <a:pPr algn="just"/>
            <a:r>
              <a:rPr lang="en-US" b="1" i="1" dirty="0">
                <a:solidFill>
                  <a:srgbClr val="0070C0"/>
                </a:solidFill>
                <a:hlinkClick r:id="rId2"/>
              </a:rPr>
              <a:t>https://nubip.edu.ua/horizon2020</a:t>
            </a:r>
            <a:r>
              <a:rPr lang="en-US" b="1" i="1" dirty="0">
                <a:solidFill>
                  <a:srgbClr val="0070C0"/>
                </a:solidFill>
              </a:rPr>
              <a:t> ; </a:t>
            </a:r>
            <a:r>
              <a:rPr lang="en-US" b="1" i="1" dirty="0" err="1">
                <a:solidFill>
                  <a:srgbClr val="0070C0"/>
                </a:solidFill>
              </a:rPr>
              <a:t>lilkalachnyuk@</a:t>
            </a:r>
            <a:r>
              <a:rPr lang="en-US" b="1" i="1" err="1">
                <a:solidFill>
                  <a:srgbClr val="0070C0"/>
                </a:solidFill>
              </a:rPr>
              <a:t>gmail</a:t>
            </a:r>
            <a:r>
              <a:rPr lang="en-US" b="1" i="1">
                <a:solidFill>
                  <a:srgbClr val="0070C0"/>
                </a:solidFill>
              </a:rPr>
              <a:t>.com</a:t>
            </a:r>
            <a:endParaRPr lang="en-US" b="1" i="1" dirty="0">
              <a:solidFill>
                <a:srgbClr val="0070C0"/>
              </a:solidFill>
            </a:endParaRPr>
          </a:p>
        </p:txBody>
      </p:sp>
      <p:pic>
        <p:nvPicPr>
          <p:cNvPr id="22" name="Picture 2" descr="https://nubip.edu.ua/sites/all/themes/nauu/images/redesign2/nubip-logo-gerb.png">
            <a:extLst>
              <a:ext uri="{FF2B5EF4-FFF2-40B4-BE49-F238E27FC236}">
                <a16:creationId xmlns:a16="http://schemas.microsoft.com/office/drawing/2014/main" id="{F84795F6-C8AD-4F38-B0BE-BF0F302729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67" y="84265"/>
            <a:ext cx="4053293" cy="860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НКП НУБіП України. «Харчова безпека, стале сільське господарство, морські дослідження та біоекономіка»">
            <a:extLst>
              <a:ext uri="{FF2B5EF4-FFF2-40B4-BE49-F238E27FC236}">
                <a16:creationId xmlns:a16="http://schemas.microsoft.com/office/drawing/2014/main" id="{7B1D6F40-96C7-45AB-8AEC-FCE090DA76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7706" y="685097"/>
            <a:ext cx="2948827" cy="1121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E1BAE34-4B61-46F8-A6E2-0143C05A65D9}"/>
              </a:ext>
            </a:extLst>
          </p:cNvPr>
          <p:cNvSpPr txBox="1"/>
          <p:nvPr/>
        </p:nvSpPr>
        <p:spPr>
          <a:xfrm>
            <a:off x="4990691" y="237382"/>
            <a:ext cx="70426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err="1">
                <a:solidFill>
                  <a:srgbClr val="FF0000"/>
                </a:solidFill>
              </a:rPr>
              <a:t>Інформаційний</a:t>
            </a:r>
            <a:r>
              <a:rPr lang="ru-RU" sz="2400" b="1" i="1" dirty="0">
                <a:solidFill>
                  <a:srgbClr val="FF0000"/>
                </a:solidFill>
              </a:rPr>
              <a:t> день «</a:t>
            </a:r>
            <a:r>
              <a:rPr lang="ru-RU" sz="2400" b="1" i="1" dirty="0" err="1">
                <a:solidFill>
                  <a:srgbClr val="FF0000"/>
                </a:solidFill>
              </a:rPr>
              <a:t>Від</a:t>
            </a:r>
            <a:r>
              <a:rPr lang="ru-RU" sz="2400" b="1" i="1" dirty="0">
                <a:solidFill>
                  <a:srgbClr val="FF0000"/>
                </a:solidFill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</a:rPr>
              <a:t>результатів</a:t>
            </a:r>
            <a:r>
              <a:rPr lang="ru-RU" sz="2400" b="1" i="1" dirty="0">
                <a:solidFill>
                  <a:srgbClr val="FF0000"/>
                </a:solidFill>
              </a:rPr>
              <a:t> Горизонту 2020 до </a:t>
            </a:r>
            <a:r>
              <a:rPr lang="ru-RU" sz="2400" b="1" i="1" dirty="0" err="1">
                <a:solidFill>
                  <a:srgbClr val="FF0000"/>
                </a:solidFill>
              </a:rPr>
              <a:t>можливостей</a:t>
            </a:r>
            <a:r>
              <a:rPr lang="ru-RU" sz="2400" b="1" i="1" dirty="0">
                <a:solidFill>
                  <a:srgbClr val="FF0000"/>
                </a:solidFill>
              </a:rPr>
              <a:t> Горизонту </a:t>
            </a:r>
            <a:r>
              <a:rPr lang="ru-RU" sz="2400" b="1" i="1" dirty="0" err="1">
                <a:solidFill>
                  <a:srgbClr val="FF0000"/>
                </a:solidFill>
              </a:rPr>
              <a:t>Європа</a:t>
            </a:r>
            <a:r>
              <a:rPr lang="ru-RU" sz="2400" b="1" i="1" dirty="0">
                <a:solidFill>
                  <a:srgbClr val="FF0000"/>
                </a:solidFill>
              </a:rPr>
              <a:t>» </a:t>
            </a:r>
          </a:p>
          <a:p>
            <a:pPr algn="ctr"/>
            <a:r>
              <a:rPr lang="uk-UA" sz="2400" b="1" dirty="0">
                <a:solidFill>
                  <a:srgbClr val="FF0000"/>
                </a:solidFill>
              </a:rPr>
              <a:t>07</a:t>
            </a:r>
            <a:r>
              <a:rPr lang="en-US" sz="2400" b="1" dirty="0">
                <a:solidFill>
                  <a:srgbClr val="FF0000"/>
                </a:solidFill>
              </a:rPr>
              <a:t>.1</a:t>
            </a:r>
            <a:r>
              <a:rPr lang="uk-UA" sz="2400" b="1" dirty="0">
                <a:solidFill>
                  <a:srgbClr val="FF0000"/>
                </a:solidFill>
              </a:rPr>
              <a:t>2</a:t>
            </a:r>
            <a:r>
              <a:rPr lang="en-US" sz="2400" b="1" dirty="0">
                <a:solidFill>
                  <a:srgbClr val="FF0000"/>
                </a:solidFill>
              </a:rPr>
              <a:t>. 2020 </a:t>
            </a:r>
            <a:r>
              <a:rPr lang="ru-RU" sz="2400" b="1" dirty="0">
                <a:solidFill>
                  <a:srgbClr val="FF0000"/>
                </a:solidFill>
              </a:rPr>
              <a:t>р. (11:00 -13:00</a:t>
            </a:r>
            <a:r>
              <a:rPr lang="en-US" sz="2400" b="1" dirty="0">
                <a:solidFill>
                  <a:srgbClr val="FF0000"/>
                </a:solidFill>
              </a:rPr>
              <a:t>)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ACF9561-53BE-43AD-9D55-852A20AE9046}"/>
              </a:ext>
            </a:extLst>
          </p:cNvPr>
          <p:cNvSpPr/>
          <p:nvPr/>
        </p:nvSpPr>
        <p:spPr>
          <a:xfrm>
            <a:off x="1700937" y="2462344"/>
            <a:ext cx="964238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egoe UI Historic" panose="020B0502040204020203" pitchFamily="34" charset="0"/>
              </a:rPr>
              <a:t>Міжнародні</a:t>
            </a:r>
            <a:r>
              <a:rPr lang="ru-RU" sz="5400" b="1" i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egoe UI Historic" panose="020B0502040204020203" pitchFamily="34" charset="0"/>
              </a:rPr>
              <a:t> </a:t>
            </a:r>
            <a:r>
              <a:rPr lang="ru-RU" sz="5400" b="1" i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egoe UI Historic" panose="020B0502040204020203" pitchFamily="34" charset="0"/>
              </a:rPr>
              <a:t>проєкти</a:t>
            </a:r>
            <a:r>
              <a:rPr lang="ru-RU" sz="5400" b="1" i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egoe UI Historic" panose="020B0502040204020203" pitchFamily="34" charset="0"/>
              </a:rPr>
              <a:t>. </a:t>
            </a:r>
          </a:p>
          <a:p>
            <a:pPr algn="ctr"/>
            <a:r>
              <a:rPr lang="ru-RU" sz="5400" b="1" i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egoe UI Historic" panose="020B0502040204020203" pitchFamily="34" charset="0"/>
              </a:rPr>
              <a:t>Пошук</a:t>
            </a:r>
            <a:r>
              <a:rPr lang="ru-RU" sz="5400" b="1" i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egoe UI Historic" panose="020B0502040204020203" pitchFamily="34" charset="0"/>
              </a:rPr>
              <a:t> </a:t>
            </a:r>
            <a:r>
              <a:rPr lang="ru-RU" sz="5400" b="1" i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egoe UI Historic" panose="020B0502040204020203" pitchFamily="34" charset="0"/>
              </a:rPr>
              <a:t>партнерів</a:t>
            </a:r>
            <a:r>
              <a:rPr lang="ru-RU" sz="5400" b="1" i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egoe UI Historic" panose="020B0502040204020203" pitchFamily="34" charset="0"/>
              </a:rPr>
              <a:t> для </a:t>
            </a:r>
            <a:r>
              <a:rPr lang="ru-RU" sz="5400" b="1" i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egoe UI Historic" panose="020B0502040204020203" pitchFamily="34" charset="0"/>
              </a:rPr>
              <a:t>співпраці</a:t>
            </a:r>
            <a:endParaRPr lang="ru-RU" sz="54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19781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008FF96-FB13-4CDB-982E-6EC284AED3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444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49DC39F-E0BE-4180-A2C0-75128D5C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09600"/>
            <a:ext cx="12192000" cy="6858000"/>
          </a:xfrm>
          <a:prstGeom prst="rect">
            <a:avLst/>
          </a:prstGeom>
        </p:spPr>
      </p:pic>
      <p:sp>
        <p:nvSpPr>
          <p:cNvPr id="3" name="Стрелка: влево 2">
            <a:extLst>
              <a:ext uri="{FF2B5EF4-FFF2-40B4-BE49-F238E27FC236}">
                <a16:creationId xmlns:a16="http://schemas.microsoft.com/office/drawing/2014/main" id="{5A57E835-CFA3-476C-AE58-F88018DD10A8}"/>
              </a:ext>
            </a:extLst>
          </p:cNvPr>
          <p:cNvSpPr/>
          <p:nvPr/>
        </p:nvSpPr>
        <p:spPr>
          <a:xfrm>
            <a:off x="10310315" y="1570563"/>
            <a:ext cx="560885" cy="375077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авая фигурная скобка 4">
            <a:extLst>
              <a:ext uri="{FF2B5EF4-FFF2-40B4-BE49-F238E27FC236}">
                <a16:creationId xmlns:a16="http://schemas.microsoft.com/office/drawing/2014/main" id="{E0D86CD5-C5F0-4BF9-A644-D1DA2E94E75C}"/>
              </a:ext>
            </a:extLst>
          </p:cNvPr>
          <p:cNvSpPr/>
          <p:nvPr/>
        </p:nvSpPr>
        <p:spPr>
          <a:xfrm>
            <a:off x="9611360" y="1148080"/>
            <a:ext cx="538480" cy="11176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608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005DF9E-27A1-4479-91CD-4CFC70F92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323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D77B1FE-3144-4C8E-968A-C12195621B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064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5D56E36-4B66-45B8-890C-9586808BCA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191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3B02749-DF43-4ACE-B3ED-5FCB187BAE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0640"/>
            <a:ext cx="12192000" cy="6858000"/>
          </a:xfrm>
          <a:prstGeom prst="rect">
            <a:avLst/>
          </a:prstGeom>
        </p:spPr>
      </p:pic>
      <p:sp>
        <p:nvSpPr>
          <p:cNvPr id="3" name="Стрелка: влево 2">
            <a:extLst>
              <a:ext uri="{FF2B5EF4-FFF2-40B4-BE49-F238E27FC236}">
                <a16:creationId xmlns:a16="http://schemas.microsoft.com/office/drawing/2014/main" id="{E4C7D5CF-0FF9-4C40-A81B-979E5264DDB6}"/>
              </a:ext>
            </a:extLst>
          </p:cNvPr>
          <p:cNvSpPr/>
          <p:nvPr/>
        </p:nvSpPr>
        <p:spPr>
          <a:xfrm>
            <a:off x="4681343" y="4149222"/>
            <a:ext cx="488272" cy="23969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: влево 3">
            <a:extLst>
              <a:ext uri="{FF2B5EF4-FFF2-40B4-BE49-F238E27FC236}">
                <a16:creationId xmlns:a16="http://schemas.microsoft.com/office/drawing/2014/main" id="{CDB5722D-9F3D-462A-B047-E027BC58EB44}"/>
              </a:ext>
            </a:extLst>
          </p:cNvPr>
          <p:cNvSpPr/>
          <p:nvPr/>
        </p:nvSpPr>
        <p:spPr>
          <a:xfrm>
            <a:off x="4681343" y="5243594"/>
            <a:ext cx="488272" cy="23969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влево 4">
            <a:extLst>
              <a:ext uri="{FF2B5EF4-FFF2-40B4-BE49-F238E27FC236}">
                <a16:creationId xmlns:a16="http://schemas.microsoft.com/office/drawing/2014/main" id="{CC95174C-22F4-436C-9C25-C4D275502569}"/>
              </a:ext>
            </a:extLst>
          </p:cNvPr>
          <p:cNvSpPr/>
          <p:nvPr/>
        </p:nvSpPr>
        <p:spPr>
          <a:xfrm>
            <a:off x="5026783" y="6218117"/>
            <a:ext cx="488272" cy="23969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5797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AEFD7EA-F386-4D3F-826A-54FD0DA192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900" y="1176013"/>
            <a:ext cx="9696450" cy="47720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25EF2E0-3866-46D6-B9EE-730046134834}"/>
              </a:ext>
            </a:extLst>
          </p:cNvPr>
          <p:cNvSpPr txBox="1"/>
          <p:nvPr/>
        </p:nvSpPr>
        <p:spPr>
          <a:xfrm>
            <a:off x="586666" y="551440"/>
            <a:ext cx="37190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https://nubip.edu.ua/horizon2020</a:t>
            </a:r>
          </a:p>
        </p:txBody>
      </p:sp>
      <p:sp>
        <p:nvSpPr>
          <p:cNvPr id="5" name="Стрелка: влево 4">
            <a:extLst>
              <a:ext uri="{FF2B5EF4-FFF2-40B4-BE49-F238E27FC236}">
                <a16:creationId xmlns:a16="http://schemas.microsoft.com/office/drawing/2014/main" id="{1EB08F63-187C-4C50-83EE-CDBD53091D36}"/>
              </a:ext>
            </a:extLst>
          </p:cNvPr>
          <p:cNvSpPr/>
          <p:nvPr/>
        </p:nvSpPr>
        <p:spPr>
          <a:xfrm>
            <a:off x="7150963" y="5708341"/>
            <a:ext cx="488272" cy="23969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влево 6">
            <a:extLst>
              <a:ext uri="{FF2B5EF4-FFF2-40B4-BE49-F238E27FC236}">
                <a16:creationId xmlns:a16="http://schemas.microsoft.com/office/drawing/2014/main" id="{742389DE-6C3D-488B-A4C4-A5014E06E63B}"/>
              </a:ext>
            </a:extLst>
          </p:cNvPr>
          <p:cNvSpPr/>
          <p:nvPr/>
        </p:nvSpPr>
        <p:spPr>
          <a:xfrm>
            <a:off x="8521823" y="2919862"/>
            <a:ext cx="488272" cy="23969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22609F19-51FA-44CE-9478-CB3A246CAB90}"/>
              </a:ext>
            </a:extLst>
          </p:cNvPr>
          <p:cNvSpPr/>
          <p:nvPr/>
        </p:nvSpPr>
        <p:spPr>
          <a:xfrm>
            <a:off x="3240349" y="5433133"/>
            <a:ext cx="1331651" cy="2752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лево 9">
            <a:extLst>
              <a:ext uri="{FF2B5EF4-FFF2-40B4-BE49-F238E27FC236}">
                <a16:creationId xmlns:a16="http://schemas.microsoft.com/office/drawing/2014/main" id="{631E8B88-12F2-47AE-B7E0-5DE6817427A5}"/>
              </a:ext>
            </a:extLst>
          </p:cNvPr>
          <p:cNvSpPr/>
          <p:nvPr/>
        </p:nvSpPr>
        <p:spPr>
          <a:xfrm>
            <a:off x="6945297" y="1620174"/>
            <a:ext cx="400975" cy="53561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C12BB8-8FC2-4DC8-AFC9-B1B8D4050132}"/>
              </a:ext>
            </a:extLst>
          </p:cNvPr>
          <p:cNvSpPr txBox="1"/>
          <p:nvPr/>
        </p:nvSpPr>
        <p:spPr>
          <a:xfrm>
            <a:off x="5124634" y="412940"/>
            <a:ext cx="65872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0" u="sng" dirty="0">
                <a:solidFill>
                  <a:srgbClr val="38657B"/>
                </a:solidFill>
                <a:effectLst/>
                <a:latin typeface="Verdana" panose="020B0604030504040204" pitchFamily="34" charset="0"/>
                <a:hlinkClick r:id="rId3"/>
              </a:rPr>
              <a:t>https://www.facebook.com/projectCenterofExcellence/</a:t>
            </a:r>
            <a:endParaRPr lang="en-US" b="0" i="0" dirty="0">
              <a:solidFill>
                <a:srgbClr val="036C91"/>
              </a:solidFill>
              <a:effectLst/>
              <a:latin typeface="RobotoRegular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E6CA1DA9-25D6-43E2-8A13-A02660619F84}"/>
              </a:ext>
            </a:extLst>
          </p:cNvPr>
          <p:cNvSpPr/>
          <p:nvPr/>
        </p:nvSpPr>
        <p:spPr>
          <a:xfrm>
            <a:off x="506026" y="412940"/>
            <a:ext cx="3630967" cy="545848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: влево 14">
            <a:extLst>
              <a:ext uri="{FF2B5EF4-FFF2-40B4-BE49-F238E27FC236}">
                <a16:creationId xmlns:a16="http://schemas.microsoft.com/office/drawing/2014/main" id="{491DC484-B2F3-445A-A983-879E2F195E79}"/>
              </a:ext>
            </a:extLst>
          </p:cNvPr>
          <p:cNvSpPr/>
          <p:nvPr/>
        </p:nvSpPr>
        <p:spPr>
          <a:xfrm>
            <a:off x="8172634" y="2552173"/>
            <a:ext cx="349189" cy="367689"/>
          </a:xfrm>
          <a:prstGeom prst="leftArrow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1250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9C02C10-5A3F-493C-AA79-A8E498898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741" y="790112"/>
            <a:ext cx="6754921" cy="37996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809D00B-CE7B-4E8C-A5AD-C65B7BD0A307}"/>
              </a:ext>
            </a:extLst>
          </p:cNvPr>
          <p:cNvSpPr txBox="1"/>
          <p:nvPr/>
        </p:nvSpPr>
        <p:spPr>
          <a:xfrm>
            <a:off x="1634416" y="239242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https://h2020-green-deal-call-virtual.b2match.io/home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CDAD9D-ABE9-4A3F-9070-13DF16DFE761}"/>
              </a:ext>
            </a:extLst>
          </p:cNvPr>
          <p:cNvSpPr txBox="1"/>
          <p:nvPr/>
        </p:nvSpPr>
        <p:spPr>
          <a:xfrm>
            <a:off x="498259" y="5322164"/>
            <a:ext cx="1119548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RobotoRegular"/>
              </a:rPr>
              <a:t>Для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Regular"/>
              </a:rPr>
              <a:t>успішного</a:t>
            </a:r>
            <a:r>
              <a:rPr lang="ru-RU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Regular"/>
              </a:rPr>
              <a:t>знаходження</a:t>
            </a:r>
            <a:r>
              <a:rPr lang="ru-RU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Regular"/>
              </a:rPr>
              <a:t>партнерів</a:t>
            </a:r>
            <a:r>
              <a:rPr lang="ru-RU" b="0" i="0" dirty="0">
                <a:solidFill>
                  <a:srgbClr val="000000"/>
                </a:solidFill>
                <a:effectLst/>
                <a:latin typeface="RobotoRegular"/>
              </a:rPr>
              <a:t> для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Regular"/>
              </a:rPr>
              <a:t>конкурсних</a:t>
            </a:r>
            <a:r>
              <a:rPr lang="ru-RU" b="0" i="0" dirty="0">
                <a:solidFill>
                  <a:srgbClr val="000000"/>
                </a:solidFill>
                <a:effectLst/>
                <a:latin typeface="RobotoRegular"/>
              </a:rPr>
              <a:t> заявок 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RobotoRegular"/>
              </a:rPr>
              <a:t>Horizon</a:t>
            </a:r>
            <a:r>
              <a:rPr lang="ru-RU" b="1" i="0" dirty="0">
                <a:solidFill>
                  <a:srgbClr val="000000"/>
                </a:solidFill>
                <a:effectLst/>
                <a:latin typeface="RobotoRegular"/>
              </a:rPr>
              <a:t> 2020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RobotoRegular"/>
              </a:rPr>
              <a:t>Green</a:t>
            </a:r>
            <a:r>
              <a:rPr lang="ru-RU" b="1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RobotoRegular"/>
              </a:rPr>
              <a:t>Deal</a:t>
            </a:r>
            <a:r>
              <a:rPr lang="ru-RU" b="1" i="0" dirty="0">
                <a:solidFill>
                  <a:srgbClr val="000000"/>
                </a:solidFill>
                <a:effectLst/>
                <a:latin typeface="RobotoRegular"/>
              </a:rPr>
              <a:t> </a:t>
            </a:r>
            <a:r>
              <a:rPr lang="ru-RU" b="0" i="0" dirty="0">
                <a:solidFill>
                  <a:srgbClr val="000000"/>
                </a:solidFill>
                <a:effectLst/>
                <a:latin typeface="RobotoRegular"/>
              </a:rPr>
              <a:t>повторно наводимо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Regular"/>
              </a:rPr>
              <a:t>інформацію</a:t>
            </a:r>
            <a:r>
              <a:rPr lang="ru-RU" b="0" i="0" dirty="0">
                <a:solidFill>
                  <a:srgbClr val="000000"/>
                </a:solidFill>
                <a:effectLst/>
                <a:latin typeface="RobotoRegular"/>
              </a:rPr>
              <a:t> для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Regular"/>
              </a:rPr>
              <a:t>участі</a:t>
            </a:r>
            <a:r>
              <a:rPr lang="ru-RU" b="0" i="0" dirty="0">
                <a:solidFill>
                  <a:srgbClr val="000000"/>
                </a:solidFill>
                <a:effectLst/>
                <a:latin typeface="RobotoRegular"/>
              </a:rPr>
              <a:t> у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Regular"/>
              </a:rPr>
              <a:t>віртуальному</a:t>
            </a:r>
            <a:r>
              <a:rPr lang="ru-RU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Regular"/>
              </a:rPr>
              <a:t>Брокерському</a:t>
            </a:r>
            <a:r>
              <a:rPr lang="ru-RU" b="0" i="0" dirty="0">
                <a:solidFill>
                  <a:srgbClr val="000000"/>
                </a:solidFill>
                <a:effectLst/>
                <a:latin typeface="RobotoRegular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Regular"/>
              </a:rPr>
              <a:t>заході</a:t>
            </a:r>
            <a:r>
              <a:rPr lang="ru-RU" b="0" i="0" dirty="0">
                <a:solidFill>
                  <a:srgbClr val="000000"/>
                </a:solidFill>
                <a:effectLst/>
                <a:latin typeface="RobotoRegular"/>
              </a:rPr>
              <a:t> </a:t>
            </a:r>
            <a:r>
              <a:rPr lang="ru-RU" b="1" i="0" dirty="0">
                <a:solidFill>
                  <a:srgbClr val="000000"/>
                </a:solidFill>
                <a:effectLst/>
                <a:latin typeface="RobotoRegular"/>
              </a:rPr>
              <a:t>14-15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RobotoRegular"/>
              </a:rPr>
              <a:t>жовтня</a:t>
            </a:r>
            <a:r>
              <a:rPr lang="ru-RU" b="1" i="0" dirty="0">
                <a:solidFill>
                  <a:srgbClr val="000000"/>
                </a:solidFill>
                <a:effectLst/>
                <a:latin typeface="RobotoRegular"/>
              </a:rPr>
              <a:t> 2020 року </a:t>
            </a:r>
            <a:r>
              <a:rPr lang="ru-RU" b="0" i="0" dirty="0">
                <a:solidFill>
                  <a:srgbClr val="000000"/>
                </a:solidFill>
                <a:effectLst/>
                <a:latin typeface="RobotoRegular"/>
              </a:rPr>
              <a:t>(</a:t>
            </a:r>
            <a:r>
              <a:rPr lang="ru-RU" b="0" i="0" u="none" strike="noStrike" dirty="0">
                <a:solidFill>
                  <a:srgbClr val="2C6D8D"/>
                </a:solidFill>
                <a:effectLst/>
                <a:latin typeface="RobotoRegular"/>
                <a:hlinkClick r:id="rId3"/>
              </a:rPr>
              <a:t>https://h2020-green-deal-call-virtual.b2match.io/</a:t>
            </a:r>
            <a:r>
              <a:rPr lang="ru-RU" b="0" i="0" dirty="0">
                <a:solidFill>
                  <a:srgbClr val="000000"/>
                </a:solidFill>
                <a:effectLst/>
                <a:latin typeface="RobotoRegular"/>
              </a:rPr>
              <a:t>; див.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Regular"/>
              </a:rPr>
              <a:t>оголошення</a:t>
            </a:r>
            <a:r>
              <a:rPr lang="ru-RU" b="0" i="0" dirty="0">
                <a:solidFill>
                  <a:srgbClr val="000000"/>
                </a:solidFill>
                <a:effectLst/>
                <a:latin typeface="RobotoRegular"/>
              </a:rPr>
              <a:t> на – </a:t>
            </a:r>
            <a:r>
              <a:rPr lang="ru-RU" b="0" i="0" u="none" strike="noStrike" dirty="0">
                <a:solidFill>
                  <a:srgbClr val="2C6D8D"/>
                </a:solidFill>
                <a:effectLst/>
                <a:latin typeface="RobotoRegular"/>
                <a:hlinkClick r:id="rId4"/>
              </a:rPr>
              <a:t>https://nubip.edu.ua/horizon2020</a:t>
            </a:r>
            <a:r>
              <a:rPr lang="ru-RU" b="0" i="0" dirty="0">
                <a:solidFill>
                  <a:srgbClr val="000000"/>
                </a:solidFill>
                <a:effectLst/>
                <a:latin typeface="RobotoRegular"/>
              </a:rPr>
              <a:t>).</a:t>
            </a:r>
            <a:r>
              <a:rPr lang="en-US" b="0" i="0" dirty="0">
                <a:solidFill>
                  <a:srgbClr val="000000"/>
                </a:solidFill>
                <a:effectLst/>
                <a:latin typeface="RobotoRegular"/>
              </a:rPr>
              <a:t>(https://nubip.edu.ua/node/81414)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3395244-0714-477A-ADEB-2093F59610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4036" y="1091712"/>
            <a:ext cx="5458426" cy="349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5313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A041BE3-1706-4FF9-9429-DB5B61A406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208" y="70105"/>
            <a:ext cx="8373533" cy="47101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1311CB-B8A2-4548-92AB-FCE82A1E60E7}"/>
              </a:ext>
            </a:extLst>
          </p:cNvPr>
          <p:cNvSpPr txBox="1"/>
          <p:nvPr/>
        </p:nvSpPr>
        <p:spPr>
          <a:xfrm>
            <a:off x="7254239" y="1392430"/>
            <a:ext cx="4937761" cy="315213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altLang="pl-PL" sz="1800" u="sng" dirty="0">
                <a:latin typeface="+mn-lt"/>
                <a:cs typeface="Arial" panose="020B0604020202020204" pitchFamily="34" charset="0"/>
              </a:rPr>
              <a:t>Please note the following:</a:t>
            </a:r>
            <a:br>
              <a:rPr lang="en-GB" altLang="pl-PL" sz="1800" u="sng" dirty="0">
                <a:latin typeface="+mn-lt"/>
                <a:cs typeface="Arial" panose="020B0604020202020204" pitchFamily="34" charset="0"/>
              </a:rPr>
            </a:br>
            <a:r>
              <a:rPr lang="en-GB" altLang="pl-PL" sz="1800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Presentations are to be limited to 4 slides.</a:t>
            </a:r>
            <a:br>
              <a:rPr lang="en-GB" altLang="pl-PL" sz="1800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pl-PL" sz="1800" dirty="0">
                <a:latin typeface="+mn-lt"/>
                <a:cs typeface="Arial" panose="020B0604020202020204" pitchFamily="34" charset="0"/>
              </a:rPr>
              <a:t>The presentations should be in English.</a:t>
            </a:r>
            <a:br>
              <a:rPr lang="en-GB" altLang="pl-PL" sz="1800" dirty="0">
                <a:latin typeface="+mn-lt"/>
                <a:cs typeface="Arial" panose="020B0604020202020204" pitchFamily="34" charset="0"/>
              </a:rPr>
            </a:br>
            <a:r>
              <a:rPr lang="en-GB" altLang="pl-PL" sz="1800" dirty="0">
                <a:latin typeface="+mn-lt"/>
                <a:cs typeface="Arial" panose="020B0604020202020204" pitchFamily="34" charset="0"/>
              </a:rPr>
              <a:t>Slides should not be overloaded with information.</a:t>
            </a:r>
            <a:br>
              <a:rPr lang="en-GB" altLang="pl-PL" sz="1800" dirty="0">
                <a:latin typeface="+mn-lt"/>
                <a:cs typeface="Arial" panose="020B0604020202020204" pitchFamily="34" charset="0"/>
              </a:rPr>
            </a:br>
            <a:r>
              <a:rPr lang="en-GB" altLang="pl-PL" sz="1800" dirty="0">
                <a:latin typeface="+mn-lt"/>
                <a:cs typeface="Arial" panose="020B0604020202020204" pitchFamily="34" charset="0"/>
              </a:rPr>
              <a:t>Do not use animations or videos, etc.</a:t>
            </a:r>
            <a:br>
              <a:rPr lang="en-GB" altLang="pl-PL" sz="1800" dirty="0">
                <a:latin typeface="+mn-lt"/>
                <a:cs typeface="Arial" panose="020B0604020202020204" pitchFamily="34" charset="0"/>
              </a:rPr>
            </a:br>
            <a:r>
              <a:rPr lang="en-GB" altLang="pl-PL" sz="1800" dirty="0">
                <a:latin typeface="+mn-lt"/>
                <a:cs typeface="Arial" panose="020B0604020202020204" pitchFamily="34" charset="0"/>
              </a:rPr>
              <a:t>All flash presentations will be made available on the partnering event website.</a:t>
            </a:r>
            <a:br>
              <a:rPr lang="en-GB" altLang="pl-PL" sz="1800" dirty="0">
                <a:latin typeface="+mn-lt"/>
                <a:cs typeface="Arial" panose="020B0604020202020204" pitchFamily="34" charset="0"/>
              </a:rPr>
            </a:br>
            <a:r>
              <a:rPr lang="en-GB" altLang="pl-PL" sz="1800" dirty="0">
                <a:latin typeface="+mn-lt"/>
                <a:cs typeface="Arial" panose="020B0604020202020204" pitchFamily="34" charset="0"/>
              </a:rPr>
              <a:t>Flash presentations must be submitted to your NCP Support. Office for validation by no later than  </a:t>
            </a:r>
            <a:r>
              <a:rPr lang="en-GB" altLang="pl-PL" sz="1800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1 </a:t>
            </a:r>
            <a:r>
              <a:rPr lang="en-GB" altLang="pl-PL" sz="1800" dirty="0" err="1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st</a:t>
            </a:r>
            <a:r>
              <a:rPr lang="en-GB" altLang="pl-PL" sz="1800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 October 2020</a:t>
            </a:r>
            <a:r>
              <a:rPr lang="en-GB" altLang="pl-PL" sz="1800" dirty="0">
                <a:latin typeface="+mn-lt"/>
                <a:cs typeface="Arial" panose="020B0604020202020204" pitchFamily="34" charset="0"/>
              </a:rPr>
              <a:t>.</a:t>
            </a:r>
            <a:br>
              <a:rPr lang="en-GB" altLang="pl-PL" sz="1800" dirty="0"/>
            </a:b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9B401C-B158-4644-98BA-EB949BDE359B}"/>
              </a:ext>
            </a:extLst>
          </p:cNvPr>
          <p:cNvSpPr txBox="1"/>
          <p:nvPr/>
        </p:nvSpPr>
        <p:spPr>
          <a:xfrm>
            <a:off x="3745992" y="4479571"/>
            <a:ext cx="8305800" cy="23083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altLang="pl-PL" sz="1800" u="sng" dirty="0">
                <a:latin typeface="+mn-lt"/>
              </a:rPr>
              <a:t>The second and third slides may show:</a:t>
            </a:r>
            <a:br>
              <a:rPr lang="en-GB" altLang="pl-PL" sz="1800" u="sng" dirty="0">
                <a:latin typeface="+mn-lt"/>
              </a:rPr>
            </a:br>
            <a:r>
              <a:rPr lang="en-GB" altLang="pl-PL" sz="1800" dirty="0">
                <a:latin typeface="+mn-lt"/>
              </a:rPr>
              <a:t>the open topics you are interested in,</a:t>
            </a:r>
            <a:br>
              <a:rPr lang="en-GB" altLang="pl-PL" sz="1800" dirty="0">
                <a:latin typeface="+mn-lt"/>
              </a:rPr>
            </a:br>
            <a:r>
              <a:rPr lang="en-GB" altLang="pl-PL" sz="1800" dirty="0">
                <a:latin typeface="+mn-lt"/>
              </a:rPr>
              <a:t>the objectives of your project proposal,</a:t>
            </a:r>
            <a:br>
              <a:rPr lang="en-GB" altLang="pl-PL" sz="1800" dirty="0">
                <a:latin typeface="+mn-lt"/>
              </a:rPr>
            </a:br>
            <a:r>
              <a:rPr lang="en-GB" altLang="pl-PL" sz="1800" dirty="0">
                <a:latin typeface="+mn-lt"/>
              </a:rPr>
              <a:t>an indication of the existing partnership/consortium,</a:t>
            </a:r>
            <a:br>
              <a:rPr lang="en-GB" altLang="pl-PL" sz="1800" dirty="0">
                <a:latin typeface="+mn-lt"/>
              </a:rPr>
            </a:br>
            <a:r>
              <a:rPr lang="en-GB" altLang="pl-PL" sz="1800" dirty="0">
                <a:latin typeface="+mn-lt"/>
              </a:rPr>
              <a:t>the requirements for additional partner(s),</a:t>
            </a:r>
            <a:br>
              <a:rPr lang="en-GB" altLang="pl-PL" sz="1800" dirty="0">
                <a:latin typeface="+mn-lt"/>
              </a:rPr>
            </a:br>
            <a:r>
              <a:rPr lang="en-GB" altLang="pl-PL" sz="1800" dirty="0">
                <a:latin typeface="+mn-lt"/>
              </a:rPr>
              <a:t>the expertise possessed by your institution/company,</a:t>
            </a:r>
            <a:br>
              <a:rPr lang="en-GB" altLang="pl-PL" sz="1800" dirty="0">
                <a:latin typeface="+mn-lt"/>
              </a:rPr>
            </a:br>
            <a:r>
              <a:rPr lang="en-GB" altLang="pl-PL" sz="1800" dirty="0">
                <a:latin typeface="+mn-lt"/>
              </a:rPr>
              <a:t>involvement in previous/ongoing projects in the area.</a:t>
            </a:r>
            <a:br>
              <a:rPr lang="en-GB" altLang="pl-PL" sz="1800" dirty="0">
                <a:latin typeface="+mn-lt"/>
              </a:rPr>
            </a:br>
            <a:r>
              <a:rPr lang="pl-PL" sz="1800" u="sng" dirty="0">
                <a:solidFill>
                  <a:srgbClr val="FF0000"/>
                </a:solidFill>
                <a:latin typeface="+mn-lt"/>
              </a:rPr>
              <a:t>PLEASE REMOVE INSTRUCTION SLIDES FROM FINAL VERSION OF YOUR PRESENTATIO</a:t>
            </a:r>
            <a:r>
              <a:rPr lang="fr-BE" sz="1800" u="sng" dirty="0">
                <a:solidFill>
                  <a:srgbClr val="FF0000"/>
                </a:solidFill>
                <a:latin typeface="+mn-lt"/>
              </a:rPr>
              <a:t>N</a:t>
            </a:r>
            <a:endParaRPr lang="ru-RU" dirty="0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E4D15585-64CB-4C04-B773-445F1476390B}"/>
              </a:ext>
            </a:extLst>
          </p:cNvPr>
          <p:cNvSpPr/>
          <p:nvPr/>
        </p:nvSpPr>
        <p:spPr>
          <a:xfrm>
            <a:off x="1447800" y="3217333"/>
            <a:ext cx="1583267" cy="32173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04A00ABE-F17E-4AD6-B8BB-CF174C18C619}"/>
              </a:ext>
            </a:extLst>
          </p:cNvPr>
          <p:cNvSpPr/>
          <p:nvPr/>
        </p:nvSpPr>
        <p:spPr>
          <a:xfrm>
            <a:off x="465667" y="3657600"/>
            <a:ext cx="982133" cy="4402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6F392EC0-7DFF-4A4A-BB77-B4A4306202D6}"/>
              </a:ext>
            </a:extLst>
          </p:cNvPr>
          <p:cNvSpPr/>
          <p:nvPr/>
        </p:nvSpPr>
        <p:spPr>
          <a:xfrm>
            <a:off x="9127067" y="829733"/>
            <a:ext cx="1532466" cy="4487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id="{37CF0626-1530-439B-AE0F-3FF348439282}"/>
              </a:ext>
            </a:extLst>
          </p:cNvPr>
          <p:cNvSpPr/>
          <p:nvPr/>
        </p:nvSpPr>
        <p:spPr>
          <a:xfrm>
            <a:off x="7128933" y="4339871"/>
            <a:ext cx="850392" cy="279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6302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D5D2AC6-897E-4E1F-9A54-10D65AB51D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25" y="110728"/>
            <a:ext cx="7778752" cy="437554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044C39E-D250-4969-B9FA-6A86FDD129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9423" y="2371724"/>
            <a:ext cx="7778752" cy="4375548"/>
          </a:xfrm>
          <a:prstGeom prst="rect">
            <a:avLst/>
          </a:prstGeom>
        </p:spPr>
      </p:pic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EEAE2D59-055E-445F-B6B4-B96DA1A488A9}"/>
              </a:ext>
            </a:extLst>
          </p:cNvPr>
          <p:cNvSpPr/>
          <p:nvPr/>
        </p:nvSpPr>
        <p:spPr>
          <a:xfrm>
            <a:off x="651933" y="1820334"/>
            <a:ext cx="465666" cy="1354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вниз 4">
            <a:extLst>
              <a:ext uri="{FF2B5EF4-FFF2-40B4-BE49-F238E27FC236}">
                <a16:creationId xmlns:a16="http://schemas.microsoft.com/office/drawing/2014/main" id="{7ED5757F-B60F-4E03-95DC-865B78E0830F}"/>
              </a:ext>
            </a:extLst>
          </p:cNvPr>
          <p:cNvSpPr/>
          <p:nvPr/>
        </p:nvSpPr>
        <p:spPr>
          <a:xfrm>
            <a:off x="6923088" y="2726267"/>
            <a:ext cx="1645179" cy="618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E05C694-0AF8-4CA2-8352-1AE519361E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9967" y="3823627"/>
            <a:ext cx="2493234" cy="2923645"/>
          </a:xfrm>
          <a:prstGeom prst="rect">
            <a:avLst/>
          </a:prstGeom>
        </p:spPr>
      </p:pic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id="{5113D9E7-E11E-46B8-9DDB-89B992852A8C}"/>
              </a:ext>
            </a:extLst>
          </p:cNvPr>
          <p:cNvSpPr/>
          <p:nvPr/>
        </p:nvSpPr>
        <p:spPr>
          <a:xfrm>
            <a:off x="211667" y="3873370"/>
            <a:ext cx="1499862" cy="8115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7605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6D021DC-6BF4-453D-AB7C-9AC3D71BC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417909"/>
            <a:ext cx="10706100" cy="6022181"/>
          </a:xfrm>
          <a:prstGeom prst="rect">
            <a:avLst/>
          </a:prstGeom>
        </p:spPr>
      </p:pic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2629704B-0460-4C0C-A201-B3CB2B79338F}"/>
              </a:ext>
            </a:extLst>
          </p:cNvPr>
          <p:cNvSpPr/>
          <p:nvPr/>
        </p:nvSpPr>
        <p:spPr>
          <a:xfrm>
            <a:off x="1704975" y="1552575"/>
            <a:ext cx="1104900" cy="7715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: влево 3">
            <a:extLst>
              <a:ext uri="{FF2B5EF4-FFF2-40B4-BE49-F238E27FC236}">
                <a16:creationId xmlns:a16="http://schemas.microsoft.com/office/drawing/2014/main" id="{4397E4A0-4F91-403E-B7FD-F83A405E3A48}"/>
              </a:ext>
            </a:extLst>
          </p:cNvPr>
          <p:cNvSpPr/>
          <p:nvPr/>
        </p:nvSpPr>
        <p:spPr>
          <a:xfrm>
            <a:off x="7620001" y="4086225"/>
            <a:ext cx="4457700" cy="1905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0CE2865-0309-4800-86D9-1609E4D2F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" y="4772025"/>
            <a:ext cx="5386460" cy="1668065"/>
          </a:xfrm>
          <a:prstGeom prst="rect">
            <a:avLst/>
          </a:prstGeom>
        </p:spPr>
      </p:pic>
      <p:sp>
        <p:nvSpPr>
          <p:cNvPr id="7" name="Стрелка: влево 6">
            <a:extLst>
              <a:ext uri="{FF2B5EF4-FFF2-40B4-BE49-F238E27FC236}">
                <a16:creationId xmlns:a16="http://schemas.microsoft.com/office/drawing/2014/main" id="{66D04A90-09F6-4833-82F8-FC4EEF653826}"/>
              </a:ext>
            </a:extLst>
          </p:cNvPr>
          <p:cNvSpPr/>
          <p:nvPr/>
        </p:nvSpPr>
        <p:spPr>
          <a:xfrm>
            <a:off x="2733676" y="5657850"/>
            <a:ext cx="2564208" cy="17145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392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17C66A7-9BC5-408C-BE89-33CF23660B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" y="542925"/>
            <a:ext cx="7704668" cy="4333876"/>
          </a:xfrm>
          <a:prstGeom prst="rect">
            <a:avLst/>
          </a:prstGeom>
        </p:spPr>
      </p:pic>
      <p:sp>
        <p:nvSpPr>
          <p:cNvPr id="3" name="Стрелка: вниз 2">
            <a:extLst>
              <a:ext uri="{FF2B5EF4-FFF2-40B4-BE49-F238E27FC236}">
                <a16:creationId xmlns:a16="http://schemas.microsoft.com/office/drawing/2014/main" id="{C047D475-7616-4167-BCA1-F923AE6F4C9B}"/>
              </a:ext>
            </a:extLst>
          </p:cNvPr>
          <p:cNvSpPr/>
          <p:nvPr/>
        </p:nvSpPr>
        <p:spPr>
          <a:xfrm>
            <a:off x="876300" y="104775"/>
            <a:ext cx="1571625" cy="6477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58CE44B-757E-4F77-9F01-358E4AAF9E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3175" y="104775"/>
            <a:ext cx="5753100" cy="65341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4CBB280-8CE7-4227-BDD4-7B83CEE2126F}"/>
              </a:ext>
            </a:extLst>
          </p:cNvPr>
          <p:cNvSpPr txBox="1"/>
          <p:nvPr/>
        </p:nvSpPr>
        <p:spPr>
          <a:xfrm>
            <a:off x="514350" y="5200650"/>
            <a:ext cx="541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https://mon.gov.ua/ua/tag/gorizont-2020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667922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289F690-AE21-4327-A318-10EE5C61F5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332" y="333375"/>
            <a:ext cx="11006667" cy="6191250"/>
          </a:xfrm>
          <a:prstGeom prst="rect">
            <a:avLst/>
          </a:prstGeom>
        </p:spPr>
      </p:pic>
      <p:sp>
        <p:nvSpPr>
          <p:cNvPr id="3" name="Стрелка: влево 2">
            <a:extLst>
              <a:ext uri="{FF2B5EF4-FFF2-40B4-BE49-F238E27FC236}">
                <a16:creationId xmlns:a16="http://schemas.microsoft.com/office/drawing/2014/main" id="{9A557628-15B0-48A2-89F8-74228E81021E}"/>
              </a:ext>
            </a:extLst>
          </p:cNvPr>
          <p:cNvSpPr/>
          <p:nvPr/>
        </p:nvSpPr>
        <p:spPr>
          <a:xfrm>
            <a:off x="8743950" y="3324225"/>
            <a:ext cx="800100" cy="56197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0F0ECCEC-C137-48CD-B142-4E3D94852447}"/>
              </a:ext>
            </a:extLst>
          </p:cNvPr>
          <p:cNvSpPr/>
          <p:nvPr/>
        </p:nvSpPr>
        <p:spPr>
          <a:xfrm>
            <a:off x="447675" y="4533900"/>
            <a:ext cx="1657350" cy="11906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846D932-BF1B-4DDE-B28F-9B62EC89A5F1}"/>
              </a:ext>
            </a:extLst>
          </p:cNvPr>
          <p:cNvSpPr/>
          <p:nvPr/>
        </p:nvSpPr>
        <p:spPr>
          <a:xfrm>
            <a:off x="7012871" y="4505325"/>
            <a:ext cx="42622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Every success!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DE9B1B9A-D6B1-4ECB-9272-4A0361E74D3B}"/>
              </a:ext>
            </a:extLst>
          </p:cNvPr>
          <p:cNvSpPr/>
          <p:nvPr/>
        </p:nvSpPr>
        <p:spPr>
          <a:xfrm>
            <a:off x="6915150" y="3324225"/>
            <a:ext cx="1695450" cy="65722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влево 6">
            <a:extLst>
              <a:ext uri="{FF2B5EF4-FFF2-40B4-BE49-F238E27FC236}">
                <a16:creationId xmlns:a16="http://schemas.microsoft.com/office/drawing/2014/main" id="{69F312D1-FD07-4431-9859-AB3F25CF6EC0}"/>
              </a:ext>
            </a:extLst>
          </p:cNvPr>
          <p:cNvSpPr/>
          <p:nvPr/>
        </p:nvSpPr>
        <p:spPr>
          <a:xfrm>
            <a:off x="9296400" y="776883"/>
            <a:ext cx="495300" cy="771525"/>
          </a:xfrm>
          <a:prstGeom prst="leftArrow">
            <a:avLst/>
          </a:prstGeom>
          <a:solidFill>
            <a:srgbClr val="FFC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095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A024DD6-45F4-40DC-8CCC-B01EFD45A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90500"/>
            <a:ext cx="12192000" cy="6858000"/>
          </a:xfrm>
          <a:prstGeom prst="rect">
            <a:avLst/>
          </a:prstGeom>
        </p:spPr>
      </p:pic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F3E89A88-CD3C-42C9-906F-ADC2DB547506}"/>
              </a:ext>
            </a:extLst>
          </p:cNvPr>
          <p:cNvSpPr/>
          <p:nvPr/>
        </p:nvSpPr>
        <p:spPr>
          <a:xfrm>
            <a:off x="609600" y="4867275"/>
            <a:ext cx="1304925" cy="1333500"/>
          </a:xfrm>
          <a:prstGeom prst="right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814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1DA938B-A3C2-4702-91B3-A73AF0C45B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562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0A549ED-7171-4EFA-9FA4-96C1868BB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6" y="-43202"/>
            <a:ext cx="12192000" cy="6858000"/>
          </a:xfrm>
          <a:prstGeom prst="rect">
            <a:avLst/>
          </a:prstGeom>
        </p:spPr>
      </p:pic>
      <p:sp>
        <p:nvSpPr>
          <p:cNvPr id="3" name="Левая фигурная скобка 2">
            <a:extLst>
              <a:ext uri="{FF2B5EF4-FFF2-40B4-BE49-F238E27FC236}">
                <a16:creationId xmlns:a16="http://schemas.microsoft.com/office/drawing/2014/main" id="{123F5A79-3CD3-4A53-A8BA-BB17D6164423}"/>
              </a:ext>
            </a:extLst>
          </p:cNvPr>
          <p:cNvSpPr/>
          <p:nvPr/>
        </p:nvSpPr>
        <p:spPr>
          <a:xfrm>
            <a:off x="745487" y="4492258"/>
            <a:ext cx="647700" cy="1447800"/>
          </a:xfrm>
          <a:prstGeom prst="leftBrac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Левая фигурная скобка 6">
            <a:extLst>
              <a:ext uri="{FF2B5EF4-FFF2-40B4-BE49-F238E27FC236}">
                <a16:creationId xmlns:a16="http://schemas.microsoft.com/office/drawing/2014/main" id="{0558D310-796E-4D08-9EB8-8B3B56EFFCE8}"/>
              </a:ext>
            </a:extLst>
          </p:cNvPr>
          <p:cNvSpPr/>
          <p:nvPr/>
        </p:nvSpPr>
        <p:spPr>
          <a:xfrm>
            <a:off x="4027475" y="4305212"/>
            <a:ext cx="647700" cy="1447800"/>
          </a:xfrm>
          <a:prstGeom prst="leftBrac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Левая фигурная скобка 8">
            <a:extLst>
              <a:ext uri="{FF2B5EF4-FFF2-40B4-BE49-F238E27FC236}">
                <a16:creationId xmlns:a16="http://schemas.microsoft.com/office/drawing/2014/main" id="{11076E48-D4E4-4731-B56F-84439BD5E68A}"/>
              </a:ext>
            </a:extLst>
          </p:cNvPr>
          <p:cNvSpPr/>
          <p:nvPr/>
        </p:nvSpPr>
        <p:spPr>
          <a:xfrm>
            <a:off x="7118081" y="4211226"/>
            <a:ext cx="647700" cy="1447800"/>
          </a:xfrm>
          <a:prstGeom prst="leftBrac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лево 9">
            <a:extLst>
              <a:ext uri="{FF2B5EF4-FFF2-40B4-BE49-F238E27FC236}">
                <a16:creationId xmlns:a16="http://schemas.microsoft.com/office/drawing/2014/main" id="{CE5434C2-92B2-4E3B-9706-8538DCADEF0E}"/>
              </a:ext>
            </a:extLst>
          </p:cNvPr>
          <p:cNvSpPr/>
          <p:nvPr/>
        </p:nvSpPr>
        <p:spPr>
          <a:xfrm>
            <a:off x="5933854" y="4654095"/>
            <a:ext cx="573248" cy="56206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лево 7">
            <a:extLst>
              <a:ext uri="{FF2B5EF4-FFF2-40B4-BE49-F238E27FC236}">
                <a16:creationId xmlns:a16="http://schemas.microsoft.com/office/drawing/2014/main" id="{3D405F50-FAEE-44EF-ADFE-26C0A53E063B}"/>
              </a:ext>
            </a:extLst>
          </p:cNvPr>
          <p:cNvSpPr/>
          <p:nvPr/>
        </p:nvSpPr>
        <p:spPr>
          <a:xfrm>
            <a:off x="2833864" y="5093200"/>
            <a:ext cx="560885" cy="375077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182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33861F3-8C21-46EB-9AC8-61D4F8FB8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0640"/>
            <a:ext cx="12192000" cy="6858000"/>
          </a:xfrm>
          <a:prstGeom prst="rect">
            <a:avLst/>
          </a:prstGeom>
        </p:spPr>
      </p:pic>
      <p:sp>
        <p:nvSpPr>
          <p:cNvPr id="3" name="Стрелка: влево 2">
            <a:extLst>
              <a:ext uri="{FF2B5EF4-FFF2-40B4-BE49-F238E27FC236}">
                <a16:creationId xmlns:a16="http://schemas.microsoft.com/office/drawing/2014/main" id="{4E2D5B99-CB4E-4CD9-B653-98960655DB87}"/>
              </a:ext>
            </a:extLst>
          </p:cNvPr>
          <p:cNvSpPr/>
          <p:nvPr/>
        </p:nvSpPr>
        <p:spPr>
          <a:xfrm>
            <a:off x="6298424" y="3053923"/>
            <a:ext cx="560885" cy="375077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: влево 3">
            <a:extLst>
              <a:ext uri="{FF2B5EF4-FFF2-40B4-BE49-F238E27FC236}">
                <a16:creationId xmlns:a16="http://schemas.microsoft.com/office/drawing/2014/main" id="{EE7A79E4-2E91-4F70-A1B5-CDFAA2D4AC0F}"/>
              </a:ext>
            </a:extLst>
          </p:cNvPr>
          <p:cNvSpPr/>
          <p:nvPr/>
        </p:nvSpPr>
        <p:spPr>
          <a:xfrm>
            <a:off x="7924024" y="5753600"/>
            <a:ext cx="560885" cy="375077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влево 4">
            <a:extLst>
              <a:ext uri="{FF2B5EF4-FFF2-40B4-BE49-F238E27FC236}">
                <a16:creationId xmlns:a16="http://schemas.microsoft.com/office/drawing/2014/main" id="{25031D5D-8869-4FB4-ADBB-56AF6F5BFC8C}"/>
              </a:ext>
            </a:extLst>
          </p:cNvPr>
          <p:cNvSpPr/>
          <p:nvPr/>
        </p:nvSpPr>
        <p:spPr>
          <a:xfrm rot="10800000">
            <a:off x="1990584" y="2390640"/>
            <a:ext cx="560885" cy="375077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205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CEF0636-7C27-4447-81AB-D33121D7D5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0640"/>
            <a:ext cx="12192000" cy="6858000"/>
          </a:xfrm>
          <a:prstGeom prst="rect">
            <a:avLst/>
          </a:prstGeom>
        </p:spPr>
      </p:pic>
      <p:sp>
        <p:nvSpPr>
          <p:cNvPr id="3" name="Стрелка: влево 2">
            <a:extLst>
              <a:ext uri="{FF2B5EF4-FFF2-40B4-BE49-F238E27FC236}">
                <a16:creationId xmlns:a16="http://schemas.microsoft.com/office/drawing/2014/main" id="{E0B0CFA1-73A8-4CD1-B943-800A1415294D}"/>
              </a:ext>
            </a:extLst>
          </p:cNvPr>
          <p:cNvSpPr/>
          <p:nvPr/>
        </p:nvSpPr>
        <p:spPr>
          <a:xfrm>
            <a:off x="5535115" y="3541603"/>
            <a:ext cx="560885" cy="375077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37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7113E86-72C9-415A-A30D-B387A5CFE2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Стрелка: влево 2">
            <a:extLst>
              <a:ext uri="{FF2B5EF4-FFF2-40B4-BE49-F238E27FC236}">
                <a16:creationId xmlns:a16="http://schemas.microsoft.com/office/drawing/2014/main" id="{FD3F220D-C507-455D-ABBF-C5D2DF73EB74}"/>
              </a:ext>
            </a:extLst>
          </p:cNvPr>
          <p:cNvSpPr/>
          <p:nvPr/>
        </p:nvSpPr>
        <p:spPr>
          <a:xfrm>
            <a:off x="1968955" y="5512643"/>
            <a:ext cx="560885" cy="375077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928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43330DB-0AB2-460D-BD87-FE133C27C5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0640"/>
            <a:ext cx="12192000" cy="6858000"/>
          </a:xfrm>
          <a:prstGeom prst="rect">
            <a:avLst/>
          </a:prstGeom>
        </p:spPr>
      </p:pic>
      <p:sp>
        <p:nvSpPr>
          <p:cNvPr id="4" name="Стрелка: влево 3">
            <a:extLst>
              <a:ext uri="{FF2B5EF4-FFF2-40B4-BE49-F238E27FC236}">
                <a16:creationId xmlns:a16="http://schemas.microsoft.com/office/drawing/2014/main" id="{B1FCA94A-05F6-476E-99A1-6C9E43826E66}"/>
              </a:ext>
            </a:extLst>
          </p:cNvPr>
          <p:cNvSpPr/>
          <p:nvPr/>
        </p:nvSpPr>
        <p:spPr>
          <a:xfrm>
            <a:off x="4224475" y="280243"/>
            <a:ext cx="560885" cy="375077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221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363</Words>
  <Application>Microsoft Office PowerPoint</Application>
  <PresentationFormat>Широкоэкранный</PresentationFormat>
  <Paragraphs>15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RobotoRegular</vt:lpstr>
      <vt:lpstr>Segoe UI Historic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ttt user</dc:creator>
  <cp:lastModifiedBy>ttt user</cp:lastModifiedBy>
  <cp:revision>9</cp:revision>
  <dcterms:created xsi:type="dcterms:W3CDTF">2020-12-06T22:38:24Z</dcterms:created>
  <dcterms:modified xsi:type="dcterms:W3CDTF">2020-12-06T23:42:31Z</dcterms:modified>
</cp:coreProperties>
</file>